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1127" r:id="rId2"/>
    <p:sldId id="516" r:id="rId3"/>
    <p:sldId id="979" r:id="rId4"/>
    <p:sldId id="1117" r:id="rId5"/>
    <p:sldId id="1118" r:id="rId6"/>
    <p:sldId id="999" r:id="rId7"/>
    <p:sldId id="874" r:id="rId8"/>
    <p:sldId id="1000" r:id="rId9"/>
    <p:sldId id="1001" r:id="rId10"/>
    <p:sldId id="1124" r:id="rId11"/>
    <p:sldId id="1125" r:id="rId12"/>
    <p:sldId id="497" r:id="rId13"/>
    <p:sldId id="980" r:id="rId14"/>
    <p:sldId id="1002" r:id="rId15"/>
    <p:sldId id="1003" r:id="rId16"/>
    <p:sldId id="1005" r:id="rId17"/>
    <p:sldId id="1004" r:id="rId18"/>
    <p:sldId id="1006" r:id="rId19"/>
    <p:sldId id="1007" r:id="rId20"/>
    <p:sldId id="1049" r:id="rId21"/>
    <p:sldId id="1048" r:id="rId22"/>
    <p:sldId id="929" r:id="rId23"/>
    <p:sldId id="1051" r:id="rId24"/>
    <p:sldId id="1050" r:id="rId25"/>
    <p:sldId id="1052" r:id="rId26"/>
    <p:sldId id="1053" r:id="rId27"/>
    <p:sldId id="1054" r:id="rId28"/>
    <p:sldId id="1055" r:id="rId29"/>
    <p:sldId id="1010" r:id="rId30"/>
    <p:sldId id="1009" r:id="rId31"/>
    <p:sldId id="1011" r:id="rId32"/>
    <p:sldId id="1012" r:id="rId33"/>
    <p:sldId id="1008" r:id="rId34"/>
    <p:sldId id="1013" r:id="rId35"/>
    <p:sldId id="1014" r:id="rId36"/>
    <p:sldId id="1015" r:id="rId37"/>
    <p:sldId id="1016" r:id="rId38"/>
    <p:sldId id="1126" r:id="rId39"/>
    <p:sldId id="1041" r:id="rId40"/>
    <p:sldId id="1040" r:id="rId41"/>
    <p:sldId id="1042" r:id="rId42"/>
    <p:sldId id="1131" r:id="rId43"/>
    <p:sldId id="1043" r:id="rId44"/>
    <p:sldId id="1044" r:id="rId45"/>
    <p:sldId id="1128" r:id="rId46"/>
    <p:sldId id="1129" r:id="rId47"/>
    <p:sldId id="1130" r:id="rId48"/>
    <p:sldId id="1045" r:id="rId49"/>
    <p:sldId id="1046" r:id="rId50"/>
    <p:sldId id="1132" r:id="rId51"/>
    <p:sldId id="1133" r:id="rId52"/>
    <p:sldId id="1047" r:id="rId53"/>
    <p:sldId id="1056" r:id="rId54"/>
    <p:sldId id="1057" r:id="rId55"/>
    <p:sldId id="937" r:id="rId56"/>
    <p:sldId id="1077" r:id="rId57"/>
    <p:sldId id="1078" r:id="rId58"/>
    <p:sldId id="1079" r:id="rId59"/>
    <p:sldId id="1134" r:id="rId60"/>
    <p:sldId id="1135" r:id="rId61"/>
    <p:sldId id="1080" r:id="rId62"/>
    <p:sldId id="1081" r:id="rId63"/>
    <p:sldId id="1083" r:id="rId64"/>
    <p:sldId id="1084" r:id="rId65"/>
    <p:sldId id="1085" r:id="rId66"/>
    <p:sldId id="1087" r:id="rId67"/>
    <p:sldId id="1088" r:id="rId68"/>
    <p:sldId id="1090" r:id="rId69"/>
    <p:sldId id="1089" r:id="rId70"/>
    <p:sldId id="1091" r:id="rId71"/>
    <p:sldId id="1092" r:id="rId72"/>
    <p:sldId id="1138" r:id="rId73"/>
    <p:sldId id="1094" r:id="rId74"/>
    <p:sldId id="1140" r:id="rId75"/>
    <p:sldId id="1136" r:id="rId76"/>
    <p:sldId id="1141" r:id="rId77"/>
    <p:sldId id="1097" r:id="rId78"/>
    <p:sldId id="1096" r:id="rId79"/>
    <p:sldId id="1098" r:id="rId80"/>
    <p:sldId id="1099" r:id="rId81"/>
    <p:sldId id="1100" r:id="rId82"/>
    <p:sldId id="1104" r:id="rId83"/>
    <p:sldId id="1105" r:id="rId84"/>
    <p:sldId id="1106" r:id="rId85"/>
    <p:sldId id="1139" r:id="rId86"/>
    <p:sldId id="1107" r:id="rId87"/>
    <p:sldId id="1108" r:id="rId88"/>
    <p:sldId id="1137" r:id="rId89"/>
    <p:sldId id="1109" r:id="rId90"/>
    <p:sldId id="1110" r:id="rId91"/>
    <p:sldId id="1111" r:id="rId92"/>
    <p:sldId id="1112" r:id="rId93"/>
    <p:sldId id="1113" r:id="rId94"/>
    <p:sldId id="1114" r:id="rId95"/>
    <p:sldId id="1115" r:id="rId96"/>
    <p:sldId id="1116"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949"/>
    <a:srgbClr val="868685"/>
    <a:srgbClr val="547286"/>
    <a:srgbClr val="384C5A"/>
    <a:srgbClr val="C4D1DA"/>
    <a:srgbClr val="1D4E79"/>
    <a:srgbClr val="FF0000"/>
    <a:srgbClr val="FF40FF"/>
    <a:srgbClr val="0432FF"/>
    <a:srgbClr val="5188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5" autoAdjust="0"/>
    <p:restoredTop sz="76398" autoAdjust="0"/>
  </p:normalViewPr>
  <p:slideViewPr>
    <p:cSldViewPr snapToGrid="0">
      <p:cViewPr varScale="1">
        <p:scale>
          <a:sx n="50" d="100"/>
          <a:sy n="50" d="100"/>
        </p:scale>
        <p:origin x="1796" y="40"/>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5A9AD-AD87-48C0-8E9D-99481987F253}" type="datetimeFigureOut">
              <a:rPr lang="zh-CN" altLang="en-US" smtClean="0"/>
              <a:t>2025/4/17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54C2-C155-401B-88BE-B08BCC95FB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是的反射还是</a:t>
            </a:r>
            <a:r>
              <a:rPr lang="en-US" altLang="zh-CN" dirty="0"/>
              <a:t>b</a:t>
            </a:r>
            <a:r>
              <a:rPr lang="zh-CN" altLang="en-US" dirty="0"/>
              <a:t>本身。注意是以原点定义的反射与平移。</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腐蚀原图，消除原图中的背景噪声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A54C2-C155-401B-88BE-B08BCC95FB5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开操作（先腐蚀再膨胀）：对腐蚀后的图像进行膨胀，抵消之前腐蚀所带来的暗部增加</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由于开操作致使狭小的连接断开，指纹纹路因为开操作产生了割裂</a:t>
            </a:r>
            <a:r>
              <a:rPr lang="en-US" altLang="zh-CN" dirty="0"/>
              <a:t>，</a:t>
            </a:r>
            <a:r>
              <a:rPr lang="zh-CN" altLang="en-US" dirty="0"/>
              <a:t>所以继续对图像进行膨胀，消除裂纹，但指纹的纹路却变粗了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继续对图像做腐蚀，消除掉纹路的加粗部分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0554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78282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存在孔洞中用到的一个点，比较原始化的一个算法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1665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3040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91831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假设有两个连通分量，也只能提取一个</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73403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03549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6AF41-631C-F4E8-EC10-72B747F20D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1F3567-7B8D-1333-DF9B-F1C82F941C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14FAC8-6C9F-552B-5AE0-5E9D8AEEF3AC}"/>
              </a:ext>
            </a:extLst>
          </p:cNvPr>
          <p:cNvSpPr>
            <a:spLocks noGrp="1"/>
          </p:cNvSpPr>
          <p:nvPr>
            <p:ph type="body" idx="1"/>
          </p:nvPr>
        </p:nvSpPr>
        <p:spPr/>
        <p:txBody>
          <a:bodyPr/>
          <a:lstStyle/>
          <a:p>
            <a:r>
              <a:rPr lang="zh-CN" altLang="en-US" dirty="0"/>
              <a:t>以第一步为例</a:t>
            </a:r>
            <a:r>
              <a:rPr lang="en-US" altLang="zh-CN" dirty="0"/>
              <a:t>…</a:t>
            </a:r>
            <a:endParaRPr lang="zh-CN" altLang="en-US" dirty="0"/>
          </a:p>
        </p:txBody>
      </p:sp>
      <p:sp>
        <p:nvSpPr>
          <p:cNvPr id="4" name="灯片编号占位符 3">
            <a:extLst>
              <a:ext uri="{FF2B5EF4-FFF2-40B4-BE49-F238E27FC236}">
                <a16:creationId xmlns:a16="http://schemas.microsoft.com/office/drawing/2014/main" id="{5312BA50-19B1-B347-00C4-90D0B7D3BE15}"/>
              </a:ext>
            </a:extLst>
          </p:cNvPr>
          <p:cNvSpPr>
            <a:spLocks noGrp="1"/>
          </p:cNvSpPr>
          <p:nvPr>
            <p:ph type="sldNum" sz="quarter" idx="10"/>
          </p:nvPr>
        </p:nvSpPr>
        <p:spPr/>
        <p:txBody>
          <a:bodyPr/>
          <a:lstStyle/>
          <a:p>
            <a:fld id="{ADEA54C2-C155-401B-88BE-B08BCC95FB55}" type="slidenum">
              <a:rPr lang="zh-CN" altLang="en-US" smtClean="0"/>
              <a:t>55</a:t>
            </a:fld>
            <a:endParaRPr lang="zh-CN" altLang="en-US"/>
          </a:p>
        </p:txBody>
      </p:sp>
    </p:spTree>
    <p:extLst>
      <p:ext uri="{BB962C8B-B14F-4D97-AF65-F5344CB8AC3E}">
        <p14:creationId xmlns:p14="http://schemas.microsoft.com/office/powerpoint/2010/main" val="2711805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细化是减去，粗化是增加</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26071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a:t>https://scikit-image.org/docs/stable/auto_examples/edges/plot_skeleton.html</a:t>
            </a:r>
            <a:endParaRPr lang="zh-CN" altLang="en-US" sz="8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762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（短字符全部被腐蚀掉了，所以无法重建出来）</a:t>
            </a:r>
          </a:p>
          <a:p>
            <a:r>
              <a:rPr lang="zh-CN" altLang="en-US" dirty="0"/>
              <a:t>图</a:t>
            </a:r>
            <a:r>
              <a:rPr lang="en-US" altLang="zh-CN" dirty="0"/>
              <a:t>1</a:t>
            </a:r>
            <a:r>
              <a:rPr lang="zh-CN" altLang="en-US" dirty="0"/>
              <a:t>：原图</a:t>
            </a:r>
            <a:r>
              <a:rPr lang="en-US" altLang="zh-CN" dirty="0"/>
              <a:t>&amp;</a:t>
            </a:r>
            <a:r>
              <a:rPr lang="zh-CN" altLang="en-US" dirty="0"/>
              <a:t>模版</a:t>
            </a:r>
          </a:p>
          <a:p>
            <a:r>
              <a:rPr lang="zh-CN" altLang="en-US" dirty="0"/>
              <a:t>图</a:t>
            </a:r>
            <a:r>
              <a:rPr lang="en-US" altLang="zh-CN" dirty="0"/>
              <a:t>2</a:t>
            </a:r>
            <a:r>
              <a:rPr lang="zh-CN" altLang="en-US" dirty="0"/>
              <a:t>：图</a:t>
            </a:r>
            <a:r>
              <a:rPr lang="en-US" altLang="zh-CN" dirty="0"/>
              <a:t>1</a:t>
            </a:r>
            <a:r>
              <a:rPr lang="zh-CN" altLang="en-US" dirty="0"/>
              <a:t>经过</a:t>
            </a:r>
            <a:r>
              <a:rPr lang="en-US" altLang="zh-CN" dirty="0"/>
              <a:t>n</a:t>
            </a:r>
            <a:r>
              <a:rPr lang="zh-CN" altLang="en-US" dirty="0"/>
              <a:t>次腐蚀后的结果</a:t>
            </a:r>
          </a:p>
          <a:p>
            <a:r>
              <a:rPr lang="zh-CN" altLang="en-US" dirty="0"/>
              <a:t>图</a:t>
            </a:r>
            <a:r>
              <a:rPr lang="en-US" altLang="zh-CN" dirty="0"/>
              <a:t>3</a:t>
            </a:r>
            <a:r>
              <a:rPr lang="zh-CN" altLang="en-US" dirty="0"/>
              <a:t>：使用与</a:t>
            </a:r>
            <a:r>
              <a:rPr lang="en-US" altLang="zh-CN" dirty="0"/>
              <a:t>**</a:t>
            </a:r>
            <a:r>
              <a:rPr lang="zh-CN" altLang="en-US" dirty="0"/>
              <a:t>腐蚀结构元相同的</a:t>
            </a:r>
            <a:r>
              <a:rPr lang="en-US" altLang="zh-CN" dirty="0"/>
              <a:t>**</a:t>
            </a:r>
            <a:r>
              <a:rPr lang="zh-CN" altLang="en-US" dirty="0"/>
              <a:t>结构元经过开操作后的结果</a:t>
            </a:r>
          </a:p>
          <a:p>
            <a:r>
              <a:rPr lang="zh-CN" altLang="en-US" dirty="0"/>
              <a:t>图</a:t>
            </a:r>
            <a:r>
              <a:rPr lang="en-US" altLang="zh-CN" dirty="0"/>
              <a:t>4</a:t>
            </a:r>
            <a:r>
              <a:rPr lang="zh-CN" altLang="en-US" dirty="0"/>
              <a:t>：对图</a:t>
            </a:r>
            <a:r>
              <a:rPr lang="en-US" altLang="zh-CN" dirty="0"/>
              <a:t>1</a:t>
            </a:r>
            <a:r>
              <a:rPr lang="zh-CN" altLang="en-US" dirty="0"/>
              <a:t>进行重建的结果（结构元：</a:t>
            </a:r>
            <a:r>
              <a:rPr lang="en-US" altLang="zh-CN" dirty="0"/>
              <a:t>3*3</a:t>
            </a:r>
            <a:r>
              <a:rPr lang="zh-CN" altLang="en-US" dirty="0"/>
              <a:t>的</a:t>
            </a:r>
            <a:r>
              <a:rPr lang="en-US" altLang="zh-CN" dirty="0"/>
              <a:t>8</a:t>
            </a:r>
            <a:r>
              <a:rPr lang="zh-CN" altLang="en-US" dirty="0"/>
              <a:t>连通，各项同性）</a:t>
            </a:r>
          </a:p>
          <a:p>
            <a:r>
              <a:rPr lang="zh-CN" altLang="en-US" dirty="0"/>
              <a:t>结构元：</a:t>
            </a:r>
            <a:r>
              <a:rPr lang="en-US" altLang="zh-CN" dirty="0"/>
              <a:t>51*1</a:t>
            </a:r>
            <a:r>
              <a:rPr lang="zh-CN" altLang="en-US" dirty="0"/>
              <a:t>，</a:t>
            </a:r>
            <a:r>
              <a:rPr lang="en-US" altLang="zh-CN" dirty="0"/>
              <a:t>51</a:t>
            </a:r>
            <a:r>
              <a:rPr lang="zh-CN" altLang="en-US" dirty="0"/>
              <a:t>是长字节的平均长度</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198293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与之前不同的是，这里不需要预先知道孔洞中的像素；</a:t>
            </a:r>
          </a:p>
          <a:p>
            <a:r>
              <a:rPr lang="zh-CN" altLang="en-US" dirty="0"/>
              <a:t>图三：有一层外轮廓（白）：从外轮廓开始白色膨胀，洪水灌溉以后得到对应结果。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与之前不同的是，这里不需要预先知道孔洞中的像素；</a:t>
            </a:r>
          </a:p>
          <a:p>
            <a:r>
              <a:rPr lang="zh-CN" altLang="en-US" dirty="0"/>
              <a:t>图三：有一层外轮廓（白）：从外轮廓开始白色膨胀泛滥，洪水灌溉以后得到对应结果。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508287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所有洞都会填上</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55477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BC529-B4A5-5862-D9B8-E0ECBD7AF5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3039DD-656C-1562-5B5D-AE61B6DDB5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5E1444-EE05-AD8D-DB88-8D0C44AB93E9}"/>
              </a:ext>
            </a:extLst>
          </p:cNvPr>
          <p:cNvSpPr>
            <a:spLocks noGrp="1"/>
          </p:cNvSpPr>
          <p:nvPr>
            <p:ph type="body" idx="1"/>
          </p:nvPr>
        </p:nvSpPr>
        <p:spPr/>
        <p:txBody>
          <a:bodyPr/>
          <a:lstStyle/>
          <a:p>
            <a:r>
              <a:rPr lang="zh-CN" altLang="en-US"/>
              <a:t>阻止孔洞边界在图像边界</a:t>
            </a:r>
            <a:r>
              <a:rPr lang="zh-CN" altLang="en-US" dirty="0"/>
              <a:t>上的情况</a:t>
            </a:r>
          </a:p>
        </p:txBody>
      </p:sp>
      <p:sp>
        <p:nvSpPr>
          <p:cNvPr id="4" name="灯片编号占位符 3">
            <a:extLst>
              <a:ext uri="{FF2B5EF4-FFF2-40B4-BE49-F238E27FC236}">
                <a16:creationId xmlns:a16="http://schemas.microsoft.com/office/drawing/2014/main" id="{441AB53B-A08A-C0E3-47F2-8ECE073296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196459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79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9</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8984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作用写黑板上</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这里板书举个开操作的例子，写错了，应该是腐蚀跟膨胀，不是开操作闭操作。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512584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与腐蚀膨胀的对比</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89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数学形态学的语言是集合论</a:t>
            </a:r>
          </a:p>
        </p:txBody>
      </p:sp>
      <p:sp>
        <p:nvSpPr>
          <p:cNvPr id="4" name="灯片编号占位符 3"/>
          <p:cNvSpPr>
            <a:spLocks noGrp="1"/>
          </p:cNvSpPr>
          <p:nvPr>
            <p:ph type="sldNum" sz="quarter" idx="10"/>
          </p:nvPr>
        </p:nvSpPr>
        <p:spPr/>
        <p:txBody>
          <a:bodyPr/>
          <a:lstStyle/>
          <a:p>
            <a:fld id="{ADEA54C2-C155-401B-88BE-B08BCC95FB55}" type="slidenum">
              <a:rPr lang="zh-CN" altLang="en-US" smtClean="0"/>
              <a:t>10</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2</a:t>
            </a:r>
            <a:r>
              <a:rPr lang="zh-CN" altLang="en-US" dirty="0"/>
              <a:t>：阈值处理以后结果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a:t>
            </a:r>
            <a:r>
              <a:rPr lang="en-US" altLang="zh-CN" dirty="0"/>
              <a:t>3</a:t>
            </a:r>
            <a:r>
              <a:rPr lang="zh-CN" altLang="en-US" dirty="0"/>
              <a:t>：对图</a:t>
            </a:r>
            <a:r>
              <a:rPr lang="en-US" altLang="zh-CN" dirty="0"/>
              <a:t>1</a:t>
            </a:r>
            <a:r>
              <a:rPr lang="zh-CN" altLang="en-US" dirty="0"/>
              <a:t>进行开操作结果留下近似的背景（灰度图像开操作：</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去除较小的明亮细节，而保持整体灰度级和较大的明亮特征相对不变</a:t>
            </a:r>
            <a:r>
              <a:rPr lang="zh-CN" altLang="en-US" dirty="0"/>
              <a:t>）</a:t>
            </a:r>
            <a:endParaRPr lang="en-US" altLang="zh-CN" dirty="0"/>
          </a:p>
          <a:p>
            <a:r>
              <a:rPr lang="zh-CN" altLang="en-US" dirty="0"/>
              <a:t>图</a:t>
            </a:r>
            <a:r>
              <a:rPr lang="en-US" altLang="zh-CN" dirty="0"/>
              <a:t>4</a:t>
            </a:r>
            <a:r>
              <a:rPr lang="zh-CN" altLang="en-US" dirty="0"/>
              <a:t>：原图像</a:t>
            </a:r>
            <a:r>
              <a:rPr lang="en-US" altLang="zh-CN" dirty="0"/>
              <a:t>1</a:t>
            </a:r>
            <a:r>
              <a:rPr lang="zh-CN" altLang="en-US" dirty="0"/>
              <a:t>减去图</a:t>
            </a:r>
            <a:r>
              <a:rPr lang="en-US" altLang="zh-CN" dirty="0"/>
              <a:t>3</a:t>
            </a:r>
            <a:r>
              <a:rPr lang="zh-CN" altLang="en-US" dirty="0"/>
              <a:t>，可以得到均匀的背景</a:t>
            </a:r>
            <a:endParaRPr lang="en-US" altLang="zh-CN" dirty="0"/>
          </a:p>
          <a:p>
            <a:r>
              <a:rPr lang="zh-CN" altLang="en-US" dirty="0"/>
              <a:t>图</a:t>
            </a:r>
            <a:r>
              <a:rPr lang="en-US" altLang="zh-CN" dirty="0"/>
              <a:t>5</a:t>
            </a:r>
            <a:r>
              <a:rPr lang="zh-CN" altLang="en-US" dirty="0"/>
              <a:t>：图</a:t>
            </a:r>
            <a:r>
              <a:rPr lang="en-US" altLang="zh-CN" dirty="0"/>
              <a:t>4</a:t>
            </a:r>
            <a:r>
              <a:rPr lang="zh-CN" altLang="en-US" dirty="0"/>
              <a:t>阈值处理结果</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：原图</a:t>
            </a:r>
          </a:p>
          <a:p>
            <a:r>
              <a:rPr lang="zh-CN" altLang="en-US" dirty="0"/>
              <a:t>图</a:t>
            </a:r>
            <a:r>
              <a:rPr lang="en-US" altLang="zh-CN" dirty="0"/>
              <a:t>2</a:t>
            </a:r>
            <a:r>
              <a:rPr lang="zh-CN" altLang="en-US" dirty="0"/>
              <a:t>：执行闭操作去除小的灰点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a:t>
            </a:r>
            <a:r>
              <a:rPr lang="en-US" altLang="zh-CN" dirty="0"/>
              <a:t>3</a:t>
            </a:r>
            <a:r>
              <a:rPr lang="zh-CN" altLang="en-US" dirty="0"/>
              <a:t>：开操作：</a:t>
            </a:r>
            <a:r>
              <a:rPr kumimoji="1" lang="zh-CN" altLang="en-US" sz="12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去除较小的明亮细节，而保持整体灰度级和较大的明亮特征相对不变</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EA54C2-C155-401B-88BE-B08BCC95FB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96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044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14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E7A41D-5AE0-4EAA-A7E8-7C0053093877}" type="datetimeFigureOut">
              <a:rPr lang="zh-CN" altLang="en-US" smtClean="0"/>
              <a:t>2025/4/17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39543E-096F-464E-BBC6-786C19AD38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7A41D-5AE0-4EAA-A7E8-7C0053093877}" type="datetimeFigureOut">
              <a:rPr lang="zh-CN" altLang="en-US" smtClean="0"/>
              <a:t>2025/4/17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43E-096F-464E-BBC6-786C19AD38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4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9.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9.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jpe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jpeg"/><Relationship Id="rId7"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jpe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1.gif"/><Relationship Id="rId4" Type="http://schemas.openxmlformats.org/officeDocument/2006/relationships/image" Target="../media/image90.gif"/></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jpeg"/><Relationship Id="rId7"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3.png"/><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9.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jpeg"/><Relationship Id="rId7"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32.png"/><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jpeg"/><Relationship Id="rId7"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32.png"/><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jpe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49.gif"/><Relationship Id="rId4" Type="http://schemas.openxmlformats.org/officeDocument/2006/relationships/image" Target="../media/image148.gif"/></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20.png"/></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309670" y="5886856"/>
            <a:ext cx="6986498" cy="738289"/>
            <a:chOff x="1584506" y="5896006"/>
            <a:chExt cx="6986498" cy="738289"/>
          </a:xfrm>
        </p:grpSpPr>
        <p:sp>
          <p:nvSpPr>
            <p:cNvPr id="20" name="副标题 2"/>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2">
                      <a:lumMod val="75000"/>
                    </a:schemeClr>
                  </a:solidFill>
                  <a:latin typeface="SimHei" charset="-122"/>
                  <a:ea typeface="SimHei" charset="-122"/>
                  <a:cs typeface="SimHei" charset="-122"/>
                </a:rPr>
                <a:t>南京信息工程大学</a:t>
              </a:r>
            </a:p>
          </p:txBody>
        </p:sp>
        <p:sp>
          <p:nvSpPr>
            <p:cNvPr id="24" name="副标题 2"/>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宋体" panose="02010600030101010101" pitchFamily="2" charset="-122"/>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宋体" panose="02010600030101010101" pitchFamily="2" charset="-122"/>
                <a:cs typeface="Times New Roman" panose="02020503050405090304" charset="0"/>
              </a:endParaRPr>
            </a:p>
          </p:txBody>
        </p:sp>
      </p:grpSp>
      <p:sp>
        <p:nvSpPr>
          <p:cNvPr id="2" name="标题 1"/>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dirty="0">
                <a:latin typeface="华光标题宋_CNKI" panose="02000500000000000000" pitchFamily="2" charset="-122"/>
                <a:ea typeface="华光标题宋_CNKI" panose="02000500000000000000" pitchFamily="2" charset="-122"/>
                <a:cs typeface="Times New Roman" panose="02020503050405090304" charset="0"/>
              </a:rPr>
              <a:t>9</a:t>
            </a:r>
            <a:r>
              <a:rPr lang="zh-CN" altLang="en-US" dirty="0">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dirty="0">
                <a:latin typeface="华光标题宋_CNKI" panose="02000500000000000000" pitchFamily="2" charset="-122"/>
                <a:ea typeface="华光标题宋_CNKI" panose="02000500000000000000" pitchFamily="2" charset="-122"/>
                <a:cs typeface="SimHei" charset="-122"/>
              </a:rPr>
              <a:t>形态学图像处理</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425" y="5535177"/>
            <a:ext cx="875116" cy="855973"/>
          </a:xfrm>
          <a:prstGeom prst="rect">
            <a:avLst/>
          </a:prstGeom>
        </p:spPr>
      </p:pic>
      <p:sp>
        <p:nvSpPr>
          <p:cNvPr id="12" name="矩形 11">
            <a:extLst>
              <a:ext uri="{FF2B5EF4-FFF2-40B4-BE49-F238E27FC236}">
                <a16:creationId xmlns:a16="http://schemas.microsoft.com/office/drawing/2014/main" id="{9CC9475D-32C0-0E06-6633-45250559F3F7}"/>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64FA87F-93DE-77E4-A3DE-9246DCA8CE28}"/>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65EE4B-8DDF-1BE6-1DAB-25D3DF776065}"/>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F3C5571-429D-C981-EC08-589C47B69105}"/>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F40FAA-8777-3FD1-C785-70B67C5B542F}"/>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603050405020304" charset="0"/>
                <a:ea typeface="宋体" panose="02010600030101010101" pitchFamily="2" charset="-122"/>
                <a:cs typeface="Times New Roman" panose="02020603050405020304" charset="0"/>
                <a:sym typeface="+mn-ea"/>
              </a:rPr>
              <a:t>Preliminaries</a:t>
            </a:r>
            <a:endParaRPr lang="en-US" altLang="zh-CN" sz="2400" b="1" dirty="0">
              <a:latin typeface="Times New Roman" panose="02020603050405020304" charset="0"/>
              <a:ea typeface="宋体" panose="02010600030101010101" pitchFamily="2" charset="-122"/>
              <a:cs typeface="Times New Roman" panose="0202060305040502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161020" cy="5447645"/>
          </a:xfrm>
          <a:prstGeom prst="rect">
            <a:avLst/>
          </a:prstGeom>
        </p:spPr>
        <p:txBody>
          <a:bodyPr wrap="square">
            <a:spAutoFit/>
          </a:bodyPr>
          <a:lstStyle/>
          <a:p>
            <a:pPr marL="457200" indent="-457200" fontAlgn="auto">
              <a:buFont typeface="Wingdings" panose="05000000000000000000" charset="0"/>
              <a:buChar char=""/>
            </a:pPr>
            <a:r>
              <a:rPr kumimoji="1" lang="en-US" altLang="zh-CN" sz="2800" dirty="0">
                <a:solidFill>
                  <a:srgbClr val="FF0000"/>
                </a:solidFill>
                <a:latin typeface="Times New Roman" panose="02020603050405020304" charset="0"/>
                <a:ea typeface="宋体" panose="02010600030101010101" pitchFamily="2" charset="-122"/>
                <a:cs typeface="Times New Roman" panose="02020603050405020304" charset="0"/>
                <a:sym typeface="+mn-ea"/>
              </a:rPr>
              <a:t> 二值图像形态学处理</a:t>
            </a:r>
            <a:r>
              <a:rPr kumimoji="1" lang="en-US" altLang="zh-CN" sz="2800" dirty="0">
                <a:latin typeface="Times New Roman" panose="02020603050405020304" charset="0"/>
                <a:ea typeface="宋体" panose="02010600030101010101" pitchFamily="2" charset="-122"/>
                <a:cs typeface="Times New Roman" panose="02020603050405020304" charset="0"/>
                <a:sym typeface="+mn-ea"/>
              </a:rPr>
              <a:t>的运算对象是</a:t>
            </a:r>
            <a:r>
              <a:rPr kumimoji="1" lang="en-US" altLang="zh-CN" sz="2800" dirty="0">
                <a:solidFill>
                  <a:srgbClr val="FF0000"/>
                </a:solidFill>
                <a:latin typeface="Times New Roman" panose="02020603050405020304" charset="0"/>
                <a:ea typeface="宋体" panose="02010600030101010101" pitchFamily="2" charset="-122"/>
                <a:cs typeface="Times New Roman" panose="02020603050405020304" charset="0"/>
                <a:sym typeface="+mn-ea"/>
              </a:rPr>
              <a:t>集合</a:t>
            </a:r>
          </a:p>
          <a:p>
            <a:pPr lvl="1" indent="-457200" fontAlgn="auto">
              <a:buFont typeface="Wingdings" panose="05000000000000000000" charset="0"/>
              <a:buChar char=""/>
            </a:pP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设A为像素集合，B为结构元素（本身也是一个像素集合，其成员是感兴趣目标的像素），其处理过程是用B对A进行操作</a:t>
            </a:r>
          </a:p>
          <a:p>
            <a:pPr marL="342900" indent="-342900" fontAlgn="auto">
              <a:buFont typeface="Wingdings" panose="05000000000000000000" charset="0"/>
              <a:buChar char=""/>
            </a:pPr>
            <a:r>
              <a:rPr kumimoji="1" lang="en-US" altLang="zh-CN" sz="2800" dirty="0">
                <a:latin typeface="Times New Roman" panose="02020603050405020304" charset="0"/>
                <a:ea typeface="宋体" panose="02010600030101010101" pitchFamily="2" charset="-122"/>
                <a:cs typeface="Times New Roman" panose="02020603050405020304" charset="0"/>
                <a:sym typeface="+mn-ea"/>
              </a:rPr>
              <a:t>B对A的具体操作</a:t>
            </a:r>
          </a:p>
          <a:p>
            <a:pPr marL="800100" lvl="1" indent="-342900" fontAlgn="auto">
              <a:buFont typeface="Wingdings" panose="05000000000000000000" charset="0"/>
              <a:buChar char=""/>
            </a:pP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通过让B在A上平移，以便B的</a:t>
            </a:r>
            <a:r>
              <a:rPr kumimoji="1"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原点</a:t>
            </a: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访问A的每一个元素，以此得到一个新的像素集合</a:t>
            </a:r>
          </a:p>
          <a:p>
            <a:pPr marL="342900" indent="-342900" fontAlgn="auto">
              <a:buFont typeface="Wingdings" panose="05000000000000000000" charset="0"/>
              <a:buChar char=""/>
            </a:pPr>
            <a:r>
              <a:rPr kumimoji="1" lang="en-US" altLang="zh-CN" sz="2800" dirty="0">
                <a:latin typeface="Times New Roman" panose="02020603050405020304" charset="0"/>
                <a:ea typeface="宋体" panose="02010600030101010101" pitchFamily="2" charset="-122"/>
                <a:cs typeface="Times New Roman" panose="02020603050405020304" charset="0"/>
                <a:sym typeface="+mn-ea"/>
              </a:rPr>
              <a:t>结构元素必须指定一个</a:t>
            </a:r>
            <a:r>
              <a:rPr kumimoji="1" lang="en-US" altLang="zh-CN" sz="2800" dirty="0">
                <a:solidFill>
                  <a:srgbClr val="FF0000"/>
                </a:solidFill>
                <a:latin typeface="Times New Roman" panose="02020603050405020304" charset="0"/>
                <a:ea typeface="宋体" panose="02010600030101010101" pitchFamily="2" charset="-122"/>
                <a:cs typeface="Times New Roman" panose="02020603050405020304" charset="0"/>
                <a:sym typeface="+mn-ea"/>
              </a:rPr>
              <a:t>原点</a:t>
            </a:r>
            <a:endParaRPr kumimoji="1" lang="en-US" altLang="zh-CN" sz="2800" dirty="0">
              <a:latin typeface="Times New Roman" panose="02020603050405020304" charset="0"/>
              <a:ea typeface="宋体" panose="02010600030101010101" pitchFamily="2" charset="-122"/>
              <a:cs typeface="Times New Roman" panose="02020603050405020304" charset="0"/>
              <a:sym typeface="+mn-ea"/>
            </a:endParaRPr>
          </a:p>
          <a:p>
            <a:pPr marL="800100" lvl="1" indent="-342900" fontAlgn="auto">
              <a:buFont typeface="Wingdings" panose="05000000000000000000" charset="0"/>
              <a:buChar char=""/>
            </a:pP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 结构元素的原点是形态学运算的</a:t>
            </a:r>
            <a:r>
              <a:rPr kumimoji="1"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参考点</a:t>
            </a: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（当结构元素对称且未显示结构元素的原点是形态学运算的原点时，通常假定原点位于对称中心处）</a:t>
            </a:r>
          </a:p>
          <a:p>
            <a:pPr marL="800100" lvl="1" indent="-342900" fontAlgn="auto">
              <a:buFont typeface="Wingdings" panose="05000000000000000000" charset="0"/>
              <a:buChar char=""/>
            </a:pPr>
            <a:r>
              <a:rPr kumimoji="1" lang="en-US" altLang="zh-CN" sz="2400" dirty="0">
                <a:solidFill>
                  <a:srgbClr val="FF0000"/>
                </a:solidFill>
                <a:latin typeface="Times New Roman" panose="02020603050405020304" charset="0"/>
                <a:ea typeface="宋体" panose="02010600030101010101" pitchFamily="2" charset="-122"/>
                <a:cs typeface="Times New Roman" panose="02020603050405020304" charset="0"/>
                <a:sym typeface="+mn-ea"/>
              </a:rPr>
              <a:t>注意</a:t>
            </a: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，原点可以包含在结构元素中，也可以不包含在结构元素中</a:t>
            </a:r>
          </a:p>
          <a:p>
            <a:pPr indent="0" fontAlgn="auto">
              <a:buFont typeface="Wingdings" panose="05000000000000000000" pitchFamily="2" charset="2"/>
              <a:buNone/>
            </a:pPr>
            <a:r>
              <a:rPr kumimoji="1" lang="en-US" altLang="zh-CN" sz="2400" dirty="0">
                <a:latin typeface="Times New Roman" panose="02020603050405020304" charset="0"/>
                <a:ea typeface="宋体" panose="02010600030101010101" pitchFamily="2" charset="-122"/>
                <a:cs typeface="Times New Roman" panose="02020603050405020304" charset="0"/>
                <a:sym typeface="+mn-ea"/>
              </a:rPr>
              <a:t>（结构元素原点的位置不同，运算结果也不相同）</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603050405020304" charset="0"/>
                <a:ea typeface="宋体" panose="02010600030101010101" pitchFamily="2" charset="-122"/>
                <a:cs typeface="Times New Roman" panose="02020603050405020304" charset="0"/>
                <a:sym typeface="+mn-ea"/>
              </a:rPr>
              <a:t>Preliminaries</a:t>
            </a:r>
            <a:endParaRPr lang="en-US" altLang="zh-CN" sz="2400" b="1" dirty="0">
              <a:latin typeface="Times New Roman" panose="02020603050405020304" charset="0"/>
              <a:ea typeface="宋体" panose="02010600030101010101" pitchFamily="2" charset="-122"/>
              <a:cs typeface="Times New Roman" panose="0202060305040502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96265" y="1301750"/>
            <a:ext cx="7914005" cy="4892675"/>
          </a:xfrm>
          <a:prstGeom prst="rect">
            <a:avLst/>
          </a:prstGeom>
          <a:noFill/>
        </p:spPr>
        <p:txBody>
          <a:bodyPr wrap="square" rtlCol="0">
            <a:spAutoFit/>
          </a:bodyPr>
          <a:lstStyle/>
          <a:p>
            <a:pPr marL="342900" indent="-342900">
              <a:buFont typeface="Wingdings" panose="05000000000000000000" charset="0"/>
              <a:buChar char=""/>
            </a:pPr>
            <a:r>
              <a:rPr kumimoji="1" lang="en-US" altLang="zh-CN" sz="2400" dirty="0">
                <a:latin typeface="Times New Roman" panose="02020603050405020304" charset="0"/>
                <a:ea typeface="宋体" panose="02010600030101010101" pitchFamily="2" charset="-122"/>
                <a:cs typeface="Times New Roman" panose="02020603050405020304" charset="0"/>
              </a:rPr>
              <a:t>当对图像操作时，要求结构元素是矩形阵列（通过添加最小可能数量的背景元素形成一个矩形阵列来实现）</a:t>
            </a:r>
          </a:p>
          <a:p>
            <a:endParaRPr kumimoji="1" lang="en-US" altLang="zh-CN" sz="2400" dirty="0">
              <a:latin typeface="Times New Roman" panose="02020603050405020304" charset="0"/>
              <a:ea typeface="宋体" panose="02010600030101010101" pitchFamily="2" charset="-122"/>
              <a:cs typeface="Times New Roman" panose="02020603050405020304" charset="0"/>
            </a:endParaRPr>
          </a:p>
          <a:p>
            <a:r>
              <a:rPr kumimoji="1" lang="en-US" altLang="zh-CN" sz="2400" dirty="0">
                <a:latin typeface="Times New Roman" panose="02020603050405020304" charset="0"/>
                <a:ea typeface="宋体" panose="02010600030101010101" pitchFamily="2" charset="-122"/>
                <a:cs typeface="Times New Roman" panose="02020603050405020304" charset="0"/>
              </a:rPr>
              <a:t>结构元素的例子：</a:t>
            </a:r>
          </a:p>
          <a:p>
            <a:endParaRPr kumimoji="1" lang="en-US" altLang="zh-CN" sz="2400" dirty="0">
              <a:latin typeface="Times New Roman" panose="02020603050405020304" charset="0"/>
              <a:ea typeface="宋体" panose="02010600030101010101" pitchFamily="2" charset="-122"/>
              <a:cs typeface="Times New Roman" panose="02020603050405020304" charset="0"/>
            </a:endParaRPr>
          </a:p>
          <a:p>
            <a:endParaRPr kumimoji="1" lang="en-US" altLang="zh-CN" sz="2400" dirty="0">
              <a:latin typeface="Times New Roman" panose="02020603050405020304" charset="0"/>
              <a:ea typeface="宋体" panose="02010600030101010101" pitchFamily="2" charset="-122"/>
              <a:cs typeface="Times New Roman" panose="02020603050405020304" charset="0"/>
            </a:endParaRPr>
          </a:p>
          <a:p>
            <a:r>
              <a:rPr kumimoji="1" lang="en-US" altLang="zh-CN" sz="2400" b="1" dirty="0">
                <a:latin typeface="Times New Roman Bold" panose="02020603050405020304" charset="0"/>
                <a:ea typeface="宋体" panose="02010600030101010101" pitchFamily="2" charset="-122"/>
                <a:cs typeface="Times New Roman" panose="02020603050405020304" charset="0"/>
              </a:rPr>
              <a:t>黑点表示结构元素的中心</a:t>
            </a:r>
            <a:endParaRPr kumimoji="1" lang="en-US" altLang="zh-CN" sz="2400" dirty="0">
              <a:latin typeface="Times New Roman" panose="02020603050405020304" charset="0"/>
              <a:ea typeface="宋体" panose="02010600030101010101" pitchFamily="2" charset="-122"/>
              <a:cs typeface="Times New Roman" panose="02020603050405020304" charset="0"/>
            </a:endParaRPr>
          </a:p>
          <a:p>
            <a:r>
              <a:rPr kumimoji="1" lang="en-US" altLang="zh-CN" sz="2400" dirty="0">
                <a:latin typeface="Times New Roman" panose="02020603050405020304" charset="0"/>
                <a:ea typeface="宋体" panose="02010600030101010101" pitchFamily="2" charset="-122"/>
                <a:cs typeface="Times New Roman" panose="02020603050405020304" charset="0"/>
              </a:rPr>
              <a:t>转换为矩形阵列</a:t>
            </a:r>
          </a:p>
          <a:p>
            <a:r>
              <a:rPr kumimoji="1" lang="en-US" altLang="zh-CN" sz="2400" dirty="0">
                <a:latin typeface="Times New Roman" panose="02020603050405020304" charset="0"/>
                <a:ea typeface="宋体" panose="02010600030101010101" pitchFamily="2" charset="-122"/>
                <a:cs typeface="Times New Roman" panose="02020603050405020304" charset="0"/>
              </a:rPr>
              <a:t>的结构元素：</a:t>
            </a:r>
          </a:p>
          <a:p>
            <a:endParaRPr kumimoji="1" lang="en-US" altLang="zh-CN" sz="2400" dirty="0">
              <a:latin typeface="Times New Roman" panose="02020603050405020304" charset="0"/>
              <a:ea typeface="宋体" panose="02010600030101010101" pitchFamily="2" charset="-122"/>
              <a:cs typeface="Times New Roman" panose="02020603050405020304" charset="0"/>
            </a:endParaRPr>
          </a:p>
          <a:p>
            <a:endParaRPr kumimoji="1" lang="en-US" altLang="zh-CN" sz="2400" dirty="0">
              <a:solidFill>
                <a:srgbClr val="FF0000"/>
              </a:solidFill>
              <a:latin typeface="Times New Roman" panose="02020603050405020304" charset="0"/>
              <a:ea typeface="宋体" panose="02010600030101010101" pitchFamily="2" charset="-122"/>
              <a:cs typeface="Times New Roman" panose="02020603050405020304" charset="0"/>
            </a:endParaRPr>
          </a:p>
          <a:p>
            <a:r>
              <a:rPr kumimoji="1" lang="en-US" altLang="zh-CN" sz="2400" dirty="0">
                <a:solidFill>
                  <a:srgbClr val="FF0000"/>
                </a:solidFill>
                <a:latin typeface="Times New Roman" panose="02020603050405020304" charset="0"/>
                <a:ea typeface="宋体" panose="02010600030101010101" pitchFamily="2" charset="-122"/>
                <a:cs typeface="Times New Roman" panose="02020603050405020304" charset="0"/>
              </a:rPr>
              <a:t>注意：</a:t>
            </a:r>
            <a:r>
              <a:rPr kumimoji="1" lang="en-US" altLang="zh-CN" sz="2400" dirty="0">
                <a:latin typeface="Times New Roman" panose="02020603050405020304" charset="0"/>
                <a:ea typeface="宋体" panose="02010600030101010101" pitchFamily="2" charset="-122"/>
                <a:cs typeface="Times New Roman" panose="02020603050405020304" charset="0"/>
              </a:rPr>
              <a:t>在实际处理中，只考虑图像和结构元素中有效像素点，也即只考虑感兴趣前景部分，背景部分不予考虑</a:t>
            </a:r>
          </a:p>
        </p:txBody>
      </p:sp>
      <p:pic>
        <p:nvPicPr>
          <p:cNvPr id="7" name="图片 6"/>
          <p:cNvPicPr>
            <a:picLocks noChangeAspect="1"/>
          </p:cNvPicPr>
          <p:nvPr/>
        </p:nvPicPr>
        <p:blipFill>
          <a:blip r:embed="rId4"/>
          <a:stretch>
            <a:fillRect/>
          </a:stretch>
        </p:blipFill>
        <p:spPr>
          <a:xfrm>
            <a:off x="3214370" y="2251075"/>
            <a:ext cx="946150" cy="852805"/>
          </a:xfrm>
          <a:prstGeom prst="rect">
            <a:avLst/>
          </a:prstGeom>
        </p:spPr>
      </p:pic>
      <p:pic>
        <p:nvPicPr>
          <p:cNvPr id="8" name="图片 7"/>
          <p:cNvPicPr>
            <a:picLocks noChangeAspect="1"/>
          </p:cNvPicPr>
          <p:nvPr/>
        </p:nvPicPr>
        <p:blipFill>
          <a:blip r:embed="rId5"/>
          <a:stretch>
            <a:fillRect/>
          </a:stretch>
        </p:blipFill>
        <p:spPr>
          <a:xfrm>
            <a:off x="4570095" y="2251075"/>
            <a:ext cx="1003300" cy="914400"/>
          </a:xfrm>
          <a:prstGeom prst="rect">
            <a:avLst/>
          </a:prstGeom>
        </p:spPr>
      </p:pic>
      <p:pic>
        <p:nvPicPr>
          <p:cNvPr id="11" name="图片 10"/>
          <p:cNvPicPr>
            <a:picLocks noChangeAspect="1"/>
          </p:cNvPicPr>
          <p:nvPr/>
        </p:nvPicPr>
        <p:blipFill>
          <a:blip r:embed="rId6"/>
          <a:stretch>
            <a:fillRect/>
          </a:stretch>
        </p:blipFill>
        <p:spPr>
          <a:xfrm>
            <a:off x="6704330" y="2028190"/>
            <a:ext cx="1501140" cy="1360805"/>
          </a:xfrm>
          <a:prstGeom prst="rect">
            <a:avLst/>
          </a:prstGeom>
        </p:spPr>
      </p:pic>
      <p:pic>
        <p:nvPicPr>
          <p:cNvPr id="12" name="图片 11"/>
          <p:cNvPicPr>
            <a:picLocks noChangeAspect="1"/>
          </p:cNvPicPr>
          <p:nvPr/>
        </p:nvPicPr>
        <p:blipFill>
          <a:blip r:embed="rId7"/>
          <a:stretch>
            <a:fillRect/>
          </a:stretch>
        </p:blipFill>
        <p:spPr>
          <a:xfrm>
            <a:off x="6662420" y="3661410"/>
            <a:ext cx="1847850" cy="1649730"/>
          </a:xfrm>
          <a:prstGeom prst="rect">
            <a:avLst/>
          </a:prstGeom>
        </p:spPr>
      </p:pic>
      <p:pic>
        <p:nvPicPr>
          <p:cNvPr id="14" name="图片 13"/>
          <p:cNvPicPr>
            <a:picLocks noChangeAspect="1"/>
          </p:cNvPicPr>
          <p:nvPr/>
        </p:nvPicPr>
        <p:blipFill>
          <a:blip r:embed="rId8"/>
          <a:stretch>
            <a:fillRect/>
          </a:stretch>
        </p:blipFill>
        <p:spPr>
          <a:xfrm>
            <a:off x="5890895" y="2110105"/>
            <a:ext cx="353695" cy="1196975"/>
          </a:xfrm>
          <a:prstGeom prst="rect">
            <a:avLst/>
          </a:prstGeom>
        </p:spPr>
      </p:pic>
      <p:pic>
        <p:nvPicPr>
          <p:cNvPr id="15" name="图片 14"/>
          <p:cNvPicPr>
            <a:picLocks noChangeAspect="1"/>
          </p:cNvPicPr>
          <p:nvPr/>
        </p:nvPicPr>
        <p:blipFill>
          <a:blip r:embed="rId8"/>
          <a:stretch>
            <a:fillRect/>
          </a:stretch>
        </p:blipFill>
        <p:spPr>
          <a:xfrm>
            <a:off x="5995035" y="3775075"/>
            <a:ext cx="353695" cy="1196975"/>
          </a:xfrm>
          <a:prstGeom prst="rect">
            <a:avLst/>
          </a:prstGeom>
        </p:spPr>
      </p:pic>
      <p:pic>
        <p:nvPicPr>
          <p:cNvPr id="16" name="图片 15"/>
          <p:cNvPicPr>
            <a:picLocks noChangeAspect="1"/>
          </p:cNvPicPr>
          <p:nvPr/>
        </p:nvPicPr>
        <p:blipFill>
          <a:blip r:embed="rId5"/>
          <a:stretch>
            <a:fillRect/>
          </a:stretch>
        </p:blipFill>
        <p:spPr>
          <a:xfrm>
            <a:off x="4570095" y="4057650"/>
            <a:ext cx="1003300" cy="914400"/>
          </a:xfrm>
          <a:prstGeom prst="rect">
            <a:avLst/>
          </a:prstGeom>
        </p:spPr>
      </p:pic>
      <p:pic>
        <p:nvPicPr>
          <p:cNvPr id="17" name="图片 16"/>
          <p:cNvPicPr>
            <a:picLocks noChangeAspect="1"/>
          </p:cNvPicPr>
          <p:nvPr/>
        </p:nvPicPr>
        <p:blipFill>
          <a:blip r:embed="rId9"/>
          <a:stretch>
            <a:fillRect/>
          </a:stretch>
        </p:blipFill>
        <p:spPr>
          <a:xfrm>
            <a:off x="3179445" y="4131945"/>
            <a:ext cx="1003300" cy="952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613249" y="3168761"/>
            <a:ext cx="4031873"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腐蚀与膨胀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腐蚀</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假设</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和</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是二维像素中的两个集合，则</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的腐蚀定义为</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a:t>
                </a:r>
                <a:r>
                  <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z</a:t>
                </a:r>
                <a:r>
                  <a:rPr kumimoji="1" lang="zh-CN" altLang="en-US" sz="2800" dirty="0">
                    <a:solidFill>
                      <a:srgbClr val="FF0000"/>
                    </a:solidFill>
                    <a:latin typeface="Times New Roman" panose="02020503050405090304" charset="0"/>
                    <a:ea typeface="宋体" panose="02010600030101010101" pitchFamily="2" charset="-122"/>
                    <a:cs typeface="Times New Roman" panose="02020503050405090304" charset="0"/>
                    <a:sym typeface="+mn-ea"/>
                  </a:rPr>
                  <a:t>是原点的位移）</a:t>
                </a:r>
                <a:endParaRPr kumimoji="1" lang="en-US" altLang="zh-CN" sz="2800" dirty="0">
                  <a:solidFill>
                    <a:srgbClr val="FF0000"/>
                  </a:solidFill>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腐蚀符号</a:t>
                </a:r>
                <a14:m>
                  <m:oMath xmlns:m="http://schemas.openxmlformats.org/officeDocument/2006/math">
                    <m:r>
                      <a:rPr kumimoji="1" lang="zh-CN" altLang="en-US" sz="2000" i="1" smtClean="0">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0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意味着腐蚀后的图像只保留平移集合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后依然处于集合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中的元素原点</a:t>
                </a: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3539430"/>
              </a:xfrm>
              <a:prstGeom prst="rect">
                <a:avLst/>
              </a:prstGeom>
              <a:blipFill>
                <a:blip r:embed="rId4"/>
                <a:stretch>
                  <a:fillRect l="-1345" t="-2238" r="-1046" b="-3959"/>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7" name="图片 6"/>
          <p:cNvPicPr>
            <a:picLocks noChangeAspect="1"/>
          </p:cNvPicPr>
          <p:nvPr/>
        </p:nvPicPr>
        <p:blipFill>
          <a:blip r:embed="rId5"/>
          <a:stretch>
            <a:fillRect/>
          </a:stretch>
        </p:blipFill>
        <p:spPr>
          <a:xfrm>
            <a:off x="3095625" y="2747556"/>
            <a:ext cx="2952750" cy="666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16102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腐蚀实例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6" name="图片 5"/>
          <p:cNvPicPr>
            <a:picLocks noChangeAspect="1"/>
          </p:cNvPicPr>
          <p:nvPr/>
        </p:nvPicPr>
        <p:blipFill>
          <a:blip r:embed="rId4"/>
          <a:stretch>
            <a:fillRect/>
          </a:stretch>
        </p:blipFill>
        <p:spPr>
          <a:xfrm>
            <a:off x="0" y="2151548"/>
            <a:ext cx="9439880" cy="2560320"/>
          </a:xfrm>
          <a:prstGeom prst="rect">
            <a:avLst/>
          </a:prstGeom>
        </p:spPr>
      </p:pic>
      <p:sp>
        <p:nvSpPr>
          <p:cNvPr id="12" name="文本框 11"/>
          <p:cNvSpPr txBox="1"/>
          <p:nvPr/>
        </p:nvSpPr>
        <p:spPr>
          <a:xfrm>
            <a:off x="19878" y="4709160"/>
            <a:ext cx="3605530" cy="461665"/>
          </a:xfrm>
          <a:prstGeom prst="rect">
            <a:avLst/>
          </a:prstGeom>
          <a:noFill/>
        </p:spPr>
        <p:txBody>
          <a:bodyPr wrap="square" rtlCol="0">
            <a:spAutoFit/>
          </a:bodyPr>
          <a:lstStyle/>
          <a:p>
            <a:pPr algn="ctr"/>
            <a:r>
              <a:rPr lang="en-US" altLang="zh-CN" sz="2400" dirty="0">
                <a:latin typeface="Times New Roman" panose="02020503050405090304" charset="0"/>
                <a:ea typeface="宋体" panose="02010600030101010101" pitchFamily="2" charset="-122"/>
                <a:cs typeface="Times New Roman" panose="02020503050405090304" charset="0"/>
              </a:rPr>
              <a:t>a. </a:t>
            </a:r>
            <a:r>
              <a:rPr lang="zh-CN" altLang="en-US" sz="2400" dirty="0">
                <a:latin typeface="Times New Roman" panose="02020503050405090304" charset="0"/>
                <a:ea typeface="宋体" panose="02010600030101010101" pitchFamily="2" charset="-122"/>
                <a:cs typeface="Times New Roman" panose="02020503050405090304" charset="0"/>
              </a:rPr>
              <a:t>集合</a:t>
            </a:r>
            <a:r>
              <a:rPr kumimoji="1" lang="en-US" altLang="zh-CN" sz="2400" i="1" dirty="0">
                <a:latin typeface="Times New Roman" panose="02020503050405090304" charset="0"/>
                <a:ea typeface="宋体" panose="02010600030101010101" pitchFamily="2" charset="-122"/>
                <a:cs typeface="Times New Roman" panose="02020503050405090304" charset="0"/>
                <a:sym typeface="+mn-ea"/>
              </a:rPr>
              <a:t>A</a:t>
            </a:r>
            <a:endParaRPr lang="zh-CN" altLang="en-US" sz="2400" dirty="0">
              <a:latin typeface="Times New Roman" panose="02020503050405090304" charset="0"/>
              <a:ea typeface="宋体" panose="02010600030101010101" pitchFamily="2" charset="-122"/>
              <a:cs typeface="Times New Roman" panose="02020503050405090304" charset="0"/>
            </a:endParaRPr>
          </a:p>
        </p:txBody>
      </p:sp>
      <p:sp>
        <p:nvSpPr>
          <p:cNvPr id="14" name="文本框 13"/>
          <p:cNvSpPr txBox="1"/>
          <p:nvPr/>
        </p:nvSpPr>
        <p:spPr>
          <a:xfrm>
            <a:off x="3737610" y="4709160"/>
            <a:ext cx="1546255" cy="461665"/>
          </a:xfrm>
          <a:prstGeom prst="rect">
            <a:avLst/>
          </a:prstGeom>
          <a:noFill/>
        </p:spPr>
        <p:txBody>
          <a:bodyPr wrap="square" rtlCol="0">
            <a:spAutoFit/>
          </a:bodyPr>
          <a:lstStyle/>
          <a:p>
            <a:pPr algn="ctr"/>
            <a:r>
              <a:rPr lang="en-US" altLang="zh-CN" sz="2400" dirty="0">
                <a:latin typeface="Times New Roman" panose="02020503050405090304" charset="0"/>
                <a:ea typeface="宋体" panose="02010600030101010101" pitchFamily="2" charset="-122"/>
                <a:cs typeface="Times New Roman" panose="02020503050405090304" charset="0"/>
              </a:rPr>
              <a:t>b. </a:t>
            </a:r>
            <a:r>
              <a:rPr lang="zh-CN" altLang="en-US" sz="2400" dirty="0">
                <a:latin typeface="Times New Roman" panose="02020503050405090304" charset="0"/>
                <a:ea typeface="宋体" panose="02010600030101010101" pitchFamily="2" charset="-122"/>
                <a:cs typeface="Times New Roman" panose="02020503050405090304" charset="0"/>
              </a:rPr>
              <a:t>集合</a:t>
            </a:r>
            <a:r>
              <a:rPr kumimoji="1" lang="en-US" altLang="zh-CN" sz="2400" i="1" dirty="0">
                <a:latin typeface="Times New Roman" panose="02020503050405090304" charset="0"/>
                <a:ea typeface="宋体" panose="02010600030101010101" pitchFamily="2" charset="-122"/>
                <a:cs typeface="Times New Roman" panose="02020503050405090304" charset="0"/>
                <a:sym typeface="+mn-ea"/>
              </a:rPr>
              <a:t>B</a:t>
            </a:r>
            <a:endParaRPr lang="zh-CN" altLang="en-US" sz="2400" dirty="0">
              <a:latin typeface="Times New Roman" panose="02020503050405090304" charset="0"/>
              <a:ea typeface="宋体" panose="02010600030101010101" pitchFamily="2" charset="-122"/>
              <a:cs typeface="Times New Roman" panose="02020503050405090304" charset="0"/>
            </a:endParaRPr>
          </a:p>
        </p:txBody>
      </p:sp>
      <p:sp>
        <p:nvSpPr>
          <p:cNvPr id="15" name="文本框 14"/>
          <p:cNvSpPr txBox="1"/>
          <p:nvPr/>
        </p:nvSpPr>
        <p:spPr>
          <a:xfrm>
            <a:off x="5396067" y="4709159"/>
            <a:ext cx="3941164" cy="461665"/>
          </a:xfrm>
          <a:prstGeom prst="rect">
            <a:avLst/>
          </a:prstGeom>
          <a:noFill/>
        </p:spPr>
        <p:txBody>
          <a:bodyPr wrap="square" rtlCol="0">
            <a:spAutoFit/>
          </a:bodyPr>
          <a:lstStyle/>
          <a:p>
            <a:pPr algn="ctr"/>
            <a:r>
              <a:rPr lang="en-US" altLang="zh-CN" sz="2400" dirty="0">
                <a:latin typeface="Times New Roman" panose="02020503050405090304" charset="0"/>
                <a:ea typeface="宋体" panose="02010600030101010101" pitchFamily="2" charset="-122"/>
                <a:cs typeface="Times New Roman" panose="02020503050405090304" charset="0"/>
              </a:rPr>
              <a:t>c.</a:t>
            </a:r>
            <a:r>
              <a:rPr lang="zh-CN" altLang="en-US" sz="2400" dirty="0">
                <a:latin typeface="Times New Roman" panose="02020503050405090304" charset="0"/>
                <a:ea typeface="宋体" panose="02010600030101010101" pitchFamily="2" charset="-122"/>
                <a:cs typeface="Times New Roman" panose="02020503050405090304" charset="0"/>
              </a:rPr>
              <a:t>集合</a:t>
            </a:r>
            <a:r>
              <a:rPr kumimoji="1" lang="en-US" altLang="zh-CN" sz="24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被</a:t>
            </a:r>
            <a:r>
              <a:rPr lang="zh-CN" altLang="en-US" sz="2400" dirty="0">
                <a:latin typeface="Times New Roman" panose="02020503050405090304" charset="0"/>
                <a:ea typeface="宋体" panose="02010600030101010101" pitchFamily="2" charset="-122"/>
                <a:cs typeface="Times New Roman" panose="02020503050405090304" charset="0"/>
              </a:rPr>
              <a:t>集合</a:t>
            </a:r>
            <a:r>
              <a:rPr kumimoji="1" lang="en-US" altLang="zh-CN" sz="24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400" dirty="0">
                <a:latin typeface="Times New Roman" panose="02020503050405090304" charset="0"/>
                <a:ea typeface="宋体" panose="02010600030101010101" pitchFamily="2" charset="-122"/>
                <a:cs typeface="Times New Roman" panose="02020503050405090304" charset="0"/>
                <a:sym typeface="+mn-ea"/>
              </a:rPr>
              <a:t>腐蚀后</a:t>
            </a:r>
            <a:endParaRPr lang="zh-CN" altLang="en-US" sz="2400" dirty="0">
              <a:latin typeface="Times New Roman" panose="02020503050405090304" charset="0"/>
              <a:ea typeface="宋体" panose="02010600030101010101" pitchFamily="2" charset="-122"/>
              <a:cs typeface="Times New Roman" panose="02020503050405090304" charset="0"/>
            </a:endParaRPr>
          </a:p>
        </p:txBody>
      </p:sp>
      <p:pic>
        <p:nvPicPr>
          <p:cNvPr id="17" name="图片 16"/>
          <p:cNvPicPr>
            <a:picLocks noChangeAspect="1"/>
          </p:cNvPicPr>
          <p:nvPr/>
        </p:nvPicPr>
        <p:blipFill>
          <a:blip r:embed="rId5"/>
          <a:stretch>
            <a:fillRect/>
          </a:stretch>
        </p:blipFill>
        <p:spPr>
          <a:xfrm>
            <a:off x="6257018" y="3398540"/>
            <a:ext cx="261791" cy="491654"/>
          </a:xfrm>
          <a:prstGeom prst="rect">
            <a:avLst/>
          </a:prstGeom>
        </p:spPr>
      </p:pic>
      <p:pic>
        <p:nvPicPr>
          <p:cNvPr id="11" name="图片 10"/>
          <p:cNvPicPr>
            <a:picLocks noChangeAspect="1"/>
          </p:cNvPicPr>
          <p:nvPr/>
        </p:nvPicPr>
        <p:blipFill>
          <a:blip r:embed="rId6"/>
          <a:stretch>
            <a:fillRect/>
          </a:stretch>
        </p:blipFill>
        <p:spPr>
          <a:xfrm>
            <a:off x="7628083" y="3385840"/>
            <a:ext cx="261791" cy="491654"/>
          </a:xfrm>
          <a:prstGeom prst="rect">
            <a:avLst/>
          </a:prstGeom>
        </p:spPr>
      </p:pic>
      <p:pic>
        <p:nvPicPr>
          <p:cNvPr id="19" name="图片 18"/>
          <p:cNvPicPr>
            <a:picLocks noChangeAspect="1"/>
          </p:cNvPicPr>
          <p:nvPr/>
        </p:nvPicPr>
        <p:blipFill>
          <a:blip r:embed="rId6"/>
          <a:stretch>
            <a:fillRect/>
          </a:stretch>
        </p:blipFill>
        <p:spPr>
          <a:xfrm rot="10800000">
            <a:off x="6258459" y="2680623"/>
            <a:ext cx="254000" cy="491654"/>
          </a:xfrm>
          <a:prstGeom prst="rect">
            <a:avLst/>
          </a:prstGeom>
        </p:spPr>
      </p:pic>
      <p:pic>
        <p:nvPicPr>
          <p:cNvPr id="20" name="图片 19"/>
          <p:cNvPicPr>
            <a:picLocks noChangeAspect="1"/>
          </p:cNvPicPr>
          <p:nvPr/>
        </p:nvPicPr>
        <p:blipFill>
          <a:blip r:embed="rId6"/>
          <a:stretch>
            <a:fillRect/>
          </a:stretch>
        </p:blipFill>
        <p:spPr>
          <a:xfrm flipV="1">
            <a:off x="7623024" y="2680623"/>
            <a:ext cx="254000" cy="4933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16102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腐蚀实例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7" name="图片 6"/>
          <p:cNvPicPr>
            <a:picLocks noChangeAspect="1"/>
          </p:cNvPicPr>
          <p:nvPr/>
        </p:nvPicPr>
        <p:blipFill>
          <a:blip r:embed="rId4"/>
          <a:stretch>
            <a:fillRect/>
          </a:stretch>
        </p:blipFill>
        <p:spPr>
          <a:xfrm>
            <a:off x="1042776" y="1918470"/>
            <a:ext cx="7368540" cy="4939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16102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腐蚀应用：删除图像中的某些部分</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grpSp>
        <p:nvGrpSpPr>
          <p:cNvPr id="15" name="组合 14"/>
          <p:cNvGrpSpPr/>
          <p:nvPr/>
        </p:nvGrpSpPr>
        <p:grpSpPr>
          <a:xfrm>
            <a:off x="263496" y="2247582"/>
            <a:ext cx="8617008" cy="2169510"/>
            <a:chOff x="409122" y="2247582"/>
            <a:chExt cx="8617008" cy="2169510"/>
          </a:xfrm>
        </p:grpSpPr>
        <p:pic>
          <p:nvPicPr>
            <p:cNvPr id="11" name="图片 10"/>
            <p:cNvPicPr>
              <a:picLocks noChangeAspect="1"/>
            </p:cNvPicPr>
            <p:nvPr/>
          </p:nvPicPr>
          <p:blipFill>
            <a:blip r:embed="rId4"/>
            <a:stretch>
              <a:fillRect/>
            </a:stretch>
          </p:blipFill>
          <p:spPr>
            <a:xfrm>
              <a:off x="409122" y="2247582"/>
              <a:ext cx="4333616" cy="2126510"/>
            </a:xfrm>
            <a:prstGeom prst="rect">
              <a:avLst/>
            </a:prstGeom>
          </p:spPr>
        </p:pic>
        <p:pic>
          <p:nvPicPr>
            <p:cNvPr id="14" name="图片 13"/>
            <p:cNvPicPr>
              <a:picLocks noChangeAspect="1"/>
            </p:cNvPicPr>
            <p:nvPr/>
          </p:nvPicPr>
          <p:blipFill>
            <a:blip r:embed="rId5"/>
            <a:stretch>
              <a:fillRect/>
            </a:stretch>
          </p:blipFill>
          <p:spPr>
            <a:xfrm>
              <a:off x="4742738" y="2247582"/>
              <a:ext cx="4283392" cy="2169510"/>
            </a:xfrm>
            <a:prstGeom prst="rect">
              <a:avLst/>
            </a:prstGeom>
          </p:spPr>
        </p:pic>
      </p:grpSp>
      <p:sp>
        <p:nvSpPr>
          <p:cNvPr id="17" name="文本框 16"/>
          <p:cNvSpPr txBox="1"/>
          <p:nvPr/>
        </p:nvSpPr>
        <p:spPr>
          <a:xfrm>
            <a:off x="376196" y="4526501"/>
            <a:ext cx="8504308" cy="461665"/>
          </a:xfrm>
          <a:prstGeom prst="rect">
            <a:avLst/>
          </a:prstGeom>
          <a:noFill/>
        </p:spPr>
        <p:txBody>
          <a:bodyPr wrap="square" rtlCol="0">
            <a:spAutoFit/>
          </a:bodyPr>
          <a:lstStyle/>
          <a:p>
            <a:pPr algn="ctr"/>
            <a:r>
              <a:rPr lang="zh-CN" altLang="en-US" sz="2400" dirty="0">
                <a:latin typeface="Times New Roman" panose="02020503050405090304" charset="0"/>
                <a:ea typeface="宋体" panose="02010600030101010101" pitchFamily="2" charset="-122"/>
                <a:cs typeface="Times New Roman" panose="02020503050405090304" charset="0"/>
              </a:rPr>
              <a:t>二值图像原图及分别采用不同大小的集合进行腐蚀后的结果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353943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膨胀</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假设</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和</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是二维像素中的两个集合，则</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的膨胀定义为</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膨胀符号</a:t>
                </a:r>
                <a14:m>
                  <m:oMath xmlns:m="http://schemas.openxmlformats.org/officeDocument/2006/math">
                    <m:r>
                      <a:rPr kumimoji="1" lang="zh-CN" altLang="en-US" sz="2000" i="1" smtClean="0">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0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意味着平移集合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反射后的图像，保留原点至少与集合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有一个</a:t>
                </a:r>
                <a:r>
                  <a:rPr kumimoji="1" lang="zh-CN" altLang="en-US" sz="2800">
                    <a:latin typeface="Times New Roman" panose="02020503050405090304" charset="0"/>
                    <a:ea typeface="宋体" panose="02010600030101010101" pitchFamily="2" charset="-122"/>
                    <a:cs typeface="Times New Roman" panose="02020503050405090304" charset="0"/>
                    <a:sym typeface="+mn-ea"/>
                  </a:rPr>
                  <a:t>元素重叠的位置</a:t>
                </a:r>
                <a:endParaRPr kumimoji="1" lang="zh-CN" altLang="en-US"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3539430"/>
              </a:xfrm>
              <a:prstGeom prst="rect">
                <a:avLst/>
              </a:prstGeom>
              <a:blipFill>
                <a:blip r:embed="rId4"/>
                <a:stretch>
                  <a:fillRect l="-1345" t="-2238" r="-1046" b="-3959"/>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6" name="图片 5"/>
          <p:cNvPicPr>
            <a:picLocks noChangeAspect="1"/>
          </p:cNvPicPr>
          <p:nvPr/>
        </p:nvPicPr>
        <p:blipFill>
          <a:blip r:embed="rId5"/>
          <a:stretch>
            <a:fillRect/>
          </a:stretch>
        </p:blipFill>
        <p:spPr>
          <a:xfrm>
            <a:off x="2588260" y="2724150"/>
            <a:ext cx="3667125" cy="704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16102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膨胀实例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6" name="图片 5"/>
          <p:cNvPicPr>
            <a:picLocks noChangeAspect="1"/>
          </p:cNvPicPr>
          <p:nvPr/>
        </p:nvPicPr>
        <p:blipFill>
          <a:blip r:embed="rId4"/>
          <a:stretch>
            <a:fillRect/>
          </a:stretch>
        </p:blipFill>
        <p:spPr>
          <a:xfrm>
            <a:off x="2396689" y="1241352"/>
            <a:ext cx="5764331" cy="55193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8" name="矩形 7"/>
          <p:cNvSpPr/>
          <p:nvPr/>
        </p:nvSpPr>
        <p:spPr>
          <a:xfrm>
            <a:off x="400050" y="1341120"/>
            <a:ext cx="8161020" cy="52322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膨胀应用：修复图像中的断裂字符</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4"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pic>
        <p:nvPicPr>
          <p:cNvPr id="6" name="图片 5"/>
          <p:cNvPicPr>
            <a:picLocks noChangeAspect="1"/>
          </p:cNvPicPr>
          <p:nvPr/>
        </p:nvPicPr>
        <p:blipFill>
          <a:blip r:embed="rId4"/>
          <a:stretch>
            <a:fillRect/>
          </a:stretch>
        </p:blipFill>
        <p:spPr>
          <a:xfrm>
            <a:off x="1190625" y="1945070"/>
            <a:ext cx="6762750" cy="4438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051" y="102604"/>
            <a:ext cx="1331845" cy="795654"/>
          </a:xfrm>
        </p:spPr>
        <p:txBody>
          <a:bodyPr>
            <a:normAutofit/>
          </a:bodyPr>
          <a:lstStyle/>
          <a:p>
            <a:r>
              <a:rPr lang="zh-CN" altLang="en-US" sz="3600" b="1" dirty="0">
                <a:solidFill>
                  <a:schemeClr val="accent1">
                    <a:lumMod val="50000"/>
                  </a:schemeClr>
                </a:solidFill>
                <a:latin typeface="SimHei" charset="-122"/>
                <a:ea typeface="SimHei" charset="-122"/>
                <a:cs typeface="SimHei" charset="-122"/>
              </a:rPr>
              <a:t>目录</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cxnSp>
        <p:nvCxnSpPr>
          <p:cNvPr id="5" name="直线连接符 4"/>
          <p:cNvCxnSpPr/>
          <p:nvPr/>
        </p:nvCxnSpPr>
        <p:spPr>
          <a:xfrm>
            <a:off x="1481267" y="539660"/>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505366" y="431056"/>
            <a:ext cx="3230555" cy="1089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Contents</a:t>
            </a:r>
            <a:endParaRPr lang="zh-CN" altLang="en-US" sz="2400" b="1" dirty="0">
              <a:latin typeface="Times New Roman" panose="02020503050405090304" charset="0"/>
              <a:ea typeface="宋体" panose="02010600030101010101" pitchFamily="2" charset="-122"/>
              <a:cs typeface="Times New Roman" panose="02020503050405090304" charset="0"/>
            </a:endParaRPr>
          </a:p>
        </p:txBody>
      </p:sp>
      <p:sp>
        <p:nvSpPr>
          <p:cNvPr id="14" name="矩形 13"/>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0" name="矩形 49"/>
          <p:cNvSpPr/>
          <p:nvPr/>
        </p:nvSpPr>
        <p:spPr>
          <a:xfrm>
            <a:off x="402488" y="1226710"/>
            <a:ext cx="6666865" cy="5693866"/>
          </a:xfrm>
          <a:prstGeom prst="rect">
            <a:avLst/>
          </a:prstGeom>
        </p:spPr>
        <p:txBody>
          <a:bodyPr wrap="square">
            <a:spAutoFit/>
          </a:bodyPr>
          <a:lstStyle/>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预备知识</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腐蚀与膨胀</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开操作与闭操作</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击中与击不中变换</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hlinkClick r:id="rId4" action="ppaction://hlinksldjump">
                  <a:extLst>
                    <a:ext uri="{A12FA001-AC4F-418D-AE19-62706E023703}">
                      <ahyp:hlinkClr xmlns:ahyp="http://schemas.microsoft.com/office/drawing/2018/hyperlinkcolor" val="tx"/>
                    </a:ext>
                  </a:extLst>
                </a:hlinkClick>
              </a:rPr>
              <a:t>形态学基本算法</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形态学重建</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灰度图像形态学</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lnSpc>
                <a:spcPct val="150000"/>
              </a:lnSpc>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rPr>
              <a:t>灰度图像形态学基本算法</a:t>
            </a:r>
            <a:endParaRPr kumimoji="1" lang="en-US" altLang="zh-CN" sz="2800" dirty="0">
              <a:latin typeface="Times New Roman" panose="02020503050405090304" charset="0"/>
              <a:ea typeface="宋体" panose="02010600030101010101" pitchFamily="2" charset="-122"/>
              <a:cs typeface="Times New Roman" panose="02020503050405090304" charset="0"/>
            </a:endParaRPr>
          </a:p>
          <a:p>
            <a:pPr marL="342900" indent="-342900">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49168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膨胀与腐蚀的对偶性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的腐蚀与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的膨胀互补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的膨胀与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的腐蚀互补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4916805"/>
              </a:xfrm>
              <a:prstGeom prst="rect">
                <a:avLst/>
              </a:prstGeom>
              <a:blipFill>
                <a:blip r:embed="rId4"/>
                <a:stretch>
                  <a:fillRect l="-1266" t="-1611"/>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pic>
        <p:nvPicPr>
          <p:cNvPr id="21" name="图片 20"/>
          <p:cNvPicPr>
            <a:picLocks noChangeAspect="1"/>
          </p:cNvPicPr>
          <p:nvPr/>
        </p:nvPicPr>
        <p:blipFill>
          <a:blip r:embed="rId5"/>
          <a:stretch>
            <a:fillRect/>
          </a:stretch>
        </p:blipFill>
        <p:spPr>
          <a:xfrm>
            <a:off x="3136900" y="2423160"/>
            <a:ext cx="2870200" cy="660400"/>
          </a:xfrm>
          <a:prstGeom prst="rect">
            <a:avLst/>
          </a:prstGeom>
        </p:spPr>
      </p:pic>
      <p:pic>
        <p:nvPicPr>
          <p:cNvPr id="24" name="图片 23"/>
          <p:cNvPicPr>
            <a:picLocks noChangeAspect="1"/>
          </p:cNvPicPr>
          <p:nvPr/>
        </p:nvPicPr>
        <p:blipFill>
          <a:blip r:embed="rId6"/>
          <a:stretch>
            <a:fillRect/>
          </a:stretch>
        </p:blipFill>
        <p:spPr>
          <a:xfrm>
            <a:off x="3270250" y="3947795"/>
            <a:ext cx="2603500" cy="622300"/>
          </a:xfrm>
          <a:prstGeom prst="rect">
            <a:avLst/>
          </a:prstGeom>
        </p:spPr>
      </p:pic>
      <p:sp>
        <p:nvSpPr>
          <p:cNvPr id="11" name="标题 1"/>
          <p:cNvSpPr>
            <a:spLocks noGrp="1"/>
          </p:cNvSpPr>
          <p:nvPr/>
        </p:nvSpPr>
        <p:spPr>
          <a:xfrm>
            <a:off x="318051" y="7444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b="1" dirty="0">
                <a:solidFill>
                  <a:schemeClr val="accent1">
                    <a:lumMod val="50000"/>
                  </a:schemeClr>
                </a:solidFill>
                <a:latin typeface="SimHei" charset="-122"/>
                <a:ea typeface="SimHei" charset="-122"/>
                <a:cs typeface="SimHei" charset="-122"/>
              </a:rPr>
              <a:t>腐蚀与膨胀</a:t>
            </a:r>
            <a:endParaRPr lang="zh-CN" altLang="en-US" sz="3600" b="1" dirty="0">
              <a:solidFill>
                <a:schemeClr val="accent1">
                  <a:lumMod val="50000"/>
                </a:schemeClr>
              </a:solidFill>
              <a:latin typeface="SimHei" charset="-122"/>
              <a:ea typeface="SimHei" charset="-122"/>
              <a:cs typeface="SimHei" charset="-122"/>
            </a:endParaRPr>
          </a:p>
        </p:txBody>
      </p:sp>
      <p:cxnSp>
        <p:nvCxnSpPr>
          <p:cNvPr id="12" name="直线连接符 4"/>
          <p:cNvCxnSpPr/>
          <p:nvPr/>
        </p:nvCxnSpPr>
        <p:spPr>
          <a:xfrm>
            <a:off x="258826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1"/>
          <p:cNvSpPr txBox="1"/>
          <p:nvPr/>
        </p:nvSpPr>
        <p:spPr>
          <a:xfrm>
            <a:off x="400050" y="567943"/>
            <a:ext cx="336042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Erosion and Dilation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1843812" y="3168761"/>
            <a:ext cx="5570756"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开操作与闭操作</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563231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对图像先腐蚀缩小其组成部分，再膨胀扩展其集合的操作称为对图像的开操作</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符号定义为</a:t>
                </a:r>
                <a14:m>
                  <m:oMath xmlns:m="http://schemas.openxmlformats.org/officeDocument/2006/math">
                    <m:r>
                      <a:rPr kumimoji="1"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开操作通常平滑物体轮廓、断开狭窄的连接、消除细长的突出物</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5632311"/>
              </a:xfrm>
              <a:prstGeom prst="rect">
                <a:avLst/>
              </a:prstGeom>
              <a:blipFill>
                <a:blip r:embed="rId4"/>
                <a:stretch>
                  <a:fillRect l="-1266" t="-1407"/>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stretch>
            <a:fillRect/>
          </a:stretch>
        </p:blipFill>
        <p:spPr>
          <a:xfrm>
            <a:off x="3105150" y="3312317"/>
            <a:ext cx="2933700" cy="4857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的开操作实例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610341" y="1929687"/>
            <a:ext cx="7800975" cy="4724400"/>
          </a:xfrm>
          <a:prstGeom prst="rect">
            <a:avLst/>
          </a:prstGeom>
        </p:spPr>
      </p:pic>
      <p:pic>
        <p:nvPicPr>
          <p:cNvPr id="7" name="图片 6"/>
          <p:cNvPicPr>
            <a:picLocks noChangeAspect="1"/>
          </p:cNvPicPr>
          <p:nvPr/>
        </p:nvPicPr>
        <p:blipFill>
          <a:blip r:embed="rId5"/>
          <a:stretch>
            <a:fillRect/>
          </a:stretch>
        </p:blipFill>
        <p:spPr>
          <a:xfrm>
            <a:off x="4664309" y="1272150"/>
            <a:ext cx="3495675" cy="647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52014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闭</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对图像先膨胀扩展其组成部分，再腐蚀缩小其集合的操作称为对图像的开操作</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符号定义为</a:t>
                </a:r>
                <a14:m>
                  <m:oMath xmlns:m="http://schemas.openxmlformats.org/officeDocument/2006/math">
                    <m:r>
                      <a:rPr kumimoji="1"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503050405090304" charset="0"/>
                        <a:cs typeface="Times New Roman" panose="02020503050405090304" charset="0"/>
                        <a:sym typeface="+mn-ea"/>
                      </a:rPr>
                      <m:t>⋅</m:t>
                    </m:r>
                  </m:oMath>
                </a14:m>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闭操作通常平滑物体轮廓、弥合狭窄的断裂、消除小孔、填补缝隙</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5201424"/>
              </a:xfrm>
              <a:prstGeom prst="rect">
                <a:avLst/>
              </a:prstGeom>
              <a:blipFill>
                <a:blip r:embed="rId4"/>
                <a:stretch>
                  <a:fillRect l="-1266" t="-1524"/>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5"/>
          <a:stretch>
            <a:fillRect/>
          </a:stretch>
        </p:blipFill>
        <p:spPr>
          <a:xfrm>
            <a:off x="3052762" y="3205162"/>
            <a:ext cx="3038475" cy="4476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的闭操作实例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02920" y="1928732"/>
            <a:ext cx="7724775" cy="4657725"/>
          </a:xfrm>
          <a:prstGeom prst="rect">
            <a:avLst/>
          </a:prstGeom>
        </p:spPr>
      </p:pic>
      <p:pic>
        <p:nvPicPr>
          <p:cNvPr id="10" name="图片 9"/>
          <p:cNvPicPr>
            <a:picLocks noChangeAspect="1"/>
          </p:cNvPicPr>
          <p:nvPr/>
        </p:nvPicPr>
        <p:blipFill>
          <a:blip r:embed="rId5"/>
          <a:stretch>
            <a:fillRect/>
          </a:stretch>
        </p:blipFill>
        <p:spPr>
          <a:xfrm>
            <a:off x="4467225" y="1373941"/>
            <a:ext cx="4181475" cy="590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1852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课堂练习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画出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的开、闭操作结果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952536" y="2686050"/>
            <a:ext cx="7056048" cy="316900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1852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课堂练习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画出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的开操作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952536" y="2686050"/>
            <a:ext cx="7056048" cy="3169008"/>
          </a:xfrm>
          <a:prstGeom prst="rect">
            <a:avLst/>
          </a:prstGeom>
        </p:spPr>
      </p:pic>
      <p:pic>
        <p:nvPicPr>
          <p:cNvPr id="7" name="图片 6"/>
          <p:cNvPicPr>
            <a:picLocks noChangeAspect="1"/>
          </p:cNvPicPr>
          <p:nvPr/>
        </p:nvPicPr>
        <p:blipFill>
          <a:blip r:embed="rId5"/>
          <a:stretch>
            <a:fillRect/>
          </a:stretch>
        </p:blipFill>
        <p:spPr>
          <a:xfrm>
            <a:off x="2497455" y="3923287"/>
            <a:ext cx="2588895" cy="3972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1852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课堂练习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画出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的闭操作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952536" y="2686050"/>
            <a:ext cx="7056048" cy="316900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49168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开操作与闭操作的对偶性</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的开操作与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的闭操作互补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的闭操作与</a:t>
                </a:r>
                <a14:m>
                  <m:oMath xmlns:m="http://schemas.openxmlformats.org/officeDocument/2006/math">
                    <m:acc>
                      <m:accPr>
                        <m:chr m:val="̂"/>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acc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𝐵</m:t>
                        </m:r>
                      </m:e>
                    </m:acc>
                  </m:oMath>
                </a14:m>
                <a:r>
                  <a:rPr kumimoji="1" lang="zh-CN" altLang="en-US" sz="2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pitchFamily="18" charset="0"/>
                    <a:sym typeface="+mn-ea"/>
                  </a:rPr>
                  <a:t>对</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的开操作互补</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4916805"/>
              </a:xfrm>
              <a:prstGeom prst="rect">
                <a:avLst/>
              </a:prstGeom>
              <a:blipFill>
                <a:blip r:embed="rId4"/>
                <a:stretch>
                  <a:fillRect l="-1266" t="-1611"/>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3054350" y="2407920"/>
            <a:ext cx="2667000" cy="685800"/>
          </a:xfrm>
          <a:prstGeom prst="rect">
            <a:avLst/>
          </a:prstGeom>
        </p:spPr>
      </p:pic>
      <p:pic>
        <p:nvPicPr>
          <p:cNvPr id="3" name="图片 2"/>
          <p:cNvPicPr>
            <a:picLocks noChangeAspect="1"/>
          </p:cNvPicPr>
          <p:nvPr/>
        </p:nvPicPr>
        <p:blipFill>
          <a:blip r:embed="rId6"/>
          <a:stretch>
            <a:fillRect/>
          </a:stretch>
        </p:blipFill>
        <p:spPr>
          <a:xfrm>
            <a:off x="3146425" y="3851275"/>
            <a:ext cx="2717800" cy="596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数字图像处理</a:t>
            </a:r>
          </a:p>
        </p:txBody>
      </p:sp>
      <p:cxnSp>
        <p:nvCxnSpPr>
          <p:cNvPr id="11" name="直线连接符 4"/>
          <p:cNvCxnSpPr/>
          <p:nvPr/>
        </p:nvCxnSpPr>
        <p:spPr>
          <a:xfrm>
            <a:off x="3009712" y="5250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997970" y="3168761"/>
            <a:ext cx="3262432" cy="1015663"/>
          </a:xfrm>
          <a:prstGeom prst="rect">
            <a:avLst/>
          </a:prstGeom>
          <a:noFill/>
        </p:spPr>
        <p:txBody>
          <a:bodyPr wrap="none" rtlCol="0">
            <a:spAutoFit/>
          </a:bodyPr>
          <a:lstStyle/>
          <a:p>
            <a:pPr algn="ctr"/>
            <a:r>
              <a:rPr kumimoji="1" lang="zh-CN" altLang="en-US" sz="6000" dirty="0">
                <a:solidFill>
                  <a:schemeClr val="accent1">
                    <a:lumMod val="50000"/>
                  </a:schemeClr>
                </a:solidFill>
                <a:latin typeface="SimHei" charset="-122"/>
                <a:ea typeface="SimHei" charset="-122"/>
                <a:cs typeface="SimHei" charset="-122"/>
              </a:rPr>
              <a:t>预备知识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7694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针对形态学滤波使用开、闭操作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目标：消除原图的噪声污染</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（背景中的亮元素及指纹上的暗元素）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31115" y="3095625"/>
            <a:ext cx="3791585" cy="2901950"/>
          </a:xfrm>
          <a:prstGeom prst="rect">
            <a:avLst/>
          </a:prstGeom>
        </p:spPr>
      </p:pic>
      <p:pic>
        <p:nvPicPr>
          <p:cNvPr id="3" name="图片 2"/>
          <p:cNvPicPr>
            <a:picLocks noChangeAspect="1"/>
          </p:cNvPicPr>
          <p:nvPr/>
        </p:nvPicPr>
        <p:blipFill>
          <a:blip r:embed="rId5"/>
          <a:stretch>
            <a:fillRect/>
          </a:stretch>
        </p:blipFill>
        <p:spPr>
          <a:xfrm>
            <a:off x="5254625" y="3239770"/>
            <a:ext cx="3630930" cy="2757805"/>
          </a:xfrm>
          <a:prstGeom prst="rect">
            <a:avLst/>
          </a:prstGeom>
        </p:spPr>
      </p:pic>
      <p:cxnSp>
        <p:nvCxnSpPr>
          <p:cNvPr id="4" name="直接箭头连接符 3"/>
          <p:cNvCxnSpPr/>
          <p:nvPr/>
        </p:nvCxnSpPr>
        <p:spPr>
          <a:xfrm>
            <a:off x="3822700" y="462661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4175125" y="4069080"/>
                <a:ext cx="727710"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p>
            </p:txBody>
          </p:sp>
        </mc:Choice>
        <mc:Fallback xmlns="">
          <p:sp>
            <p:nvSpPr>
              <p:cNvPr id="6" name="文本框 5"/>
              <p:cNvSpPr txBox="1">
                <a:spLocks noRot="1" noChangeAspect="1" noMove="1" noResize="1" noEditPoints="1" noAdjustHandles="1" noChangeArrowheads="1" noChangeShapeType="1" noTextEdit="1"/>
              </p:cNvSpPr>
              <p:nvPr/>
            </p:nvSpPr>
            <p:spPr>
              <a:xfrm>
                <a:off x="4175125" y="4069080"/>
                <a:ext cx="727710" cy="415290"/>
              </a:xfrm>
              <a:prstGeom prst="rect">
                <a:avLst/>
              </a:prstGeom>
              <a:blipFill>
                <a:blip r:embed="rId6"/>
                <a:stretch>
                  <a:fillRect l="-7563" t="-8824" r="-5882" b="-10294"/>
                </a:stretch>
              </a:blipFill>
            </p:spPr>
            <p:txBody>
              <a:bodyPr/>
              <a:lstStyle/>
              <a:p>
                <a:r>
                  <a:rPr lang="zh-CN" altLang="en-US">
                    <a:noFill/>
                  </a:rPr>
                  <a:t> </a:t>
                </a:r>
              </a:p>
            </p:txBody>
          </p:sp>
        </mc:Fallback>
      </mc:AlternateContent>
      <p:pic>
        <p:nvPicPr>
          <p:cNvPr id="17" name="图片 16"/>
          <p:cNvPicPr>
            <a:picLocks noChangeAspect="1"/>
          </p:cNvPicPr>
          <p:nvPr/>
        </p:nvPicPr>
        <p:blipFill>
          <a:blip r:embed="rId7"/>
          <a:stretch>
            <a:fillRect/>
          </a:stretch>
        </p:blipFill>
        <p:spPr>
          <a:xfrm>
            <a:off x="4019550" y="4768850"/>
            <a:ext cx="1168400" cy="927100"/>
          </a:xfrm>
          <a:prstGeom prst="rect">
            <a:avLst/>
          </a:prstGeom>
        </p:spPr>
      </p:pic>
      <p:sp>
        <p:nvSpPr>
          <p:cNvPr id="7" name="文本框 6"/>
          <p:cNvSpPr txBox="1"/>
          <p:nvPr/>
        </p:nvSpPr>
        <p:spPr>
          <a:xfrm>
            <a:off x="2155825" y="6110605"/>
            <a:ext cx="55168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Songti SC Regular" panose="02010800040101010101" charset="-122"/>
                <a:cs typeface="+mn-cs"/>
                <a:sym typeface="+mn-ea"/>
              </a:rPr>
              <a:t>腐蚀原图，消除原图中的背景噪声</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7694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针对形态学滤波使用开、闭操作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目标：消除原图的噪声污染</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（背景中的亮元素及指纹上的暗元素）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191770" y="3247390"/>
            <a:ext cx="3630930" cy="2757805"/>
          </a:xfrm>
          <a:prstGeom prst="rect">
            <a:avLst/>
          </a:prstGeom>
        </p:spPr>
      </p:pic>
      <p:cxnSp>
        <p:nvCxnSpPr>
          <p:cNvPr id="4" name="直接箭头连接符 3"/>
          <p:cNvCxnSpPr/>
          <p:nvPr/>
        </p:nvCxnSpPr>
        <p:spPr>
          <a:xfrm>
            <a:off x="3822700" y="462661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4175125" y="4069080"/>
                <a:ext cx="601980"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p>
            </p:txBody>
          </p:sp>
        </mc:Choice>
        <mc:Fallback xmlns="">
          <p:sp>
            <p:nvSpPr>
              <p:cNvPr id="6" name="文本框 5"/>
              <p:cNvSpPr txBox="1">
                <a:spLocks noRot="1" noChangeAspect="1" noMove="1" noResize="1" noEditPoints="1" noAdjustHandles="1" noChangeArrowheads="1" noChangeShapeType="1" noTextEdit="1"/>
              </p:cNvSpPr>
              <p:nvPr/>
            </p:nvSpPr>
            <p:spPr>
              <a:xfrm>
                <a:off x="4175125" y="4069080"/>
                <a:ext cx="601980" cy="415290"/>
              </a:xfrm>
              <a:prstGeom prst="rect">
                <a:avLst/>
              </a:prstGeom>
              <a:blipFill>
                <a:blip r:embed="rId5"/>
                <a:stretch>
                  <a:fillRect l="-9091" t="-8824" r="-7071" b="-10294"/>
                </a:stretch>
              </a:blipFill>
            </p:spPr>
            <p:txBody>
              <a:bodyPr/>
              <a:lstStyle/>
              <a:p>
                <a:r>
                  <a:rPr lang="zh-CN" altLang="en-US">
                    <a:noFill/>
                  </a:rPr>
                  <a:t> </a:t>
                </a:r>
              </a:p>
            </p:txBody>
          </p:sp>
        </mc:Fallback>
      </mc:AlternateContent>
      <p:pic>
        <p:nvPicPr>
          <p:cNvPr id="17" name="图片 16"/>
          <p:cNvPicPr>
            <a:picLocks noChangeAspect="1"/>
          </p:cNvPicPr>
          <p:nvPr/>
        </p:nvPicPr>
        <p:blipFill>
          <a:blip r:embed="rId6"/>
          <a:stretch>
            <a:fillRect/>
          </a:stretch>
        </p:blipFill>
        <p:spPr>
          <a:xfrm>
            <a:off x="4019550" y="4768850"/>
            <a:ext cx="1168400" cy="927100"/>
          </a:xfrm>
          <a:prstGeom prst="rect">
            <a:avLst/>
          </a:prstGeom>
        </p:spPr>
      </p:pic>
      <p:pic>
        <p:nvPicPr>
          <p:cNvPr id="10" name="图片 9"/>
          <p:cNvPicPr>
            <a:picLocks noChangeAspect="1"/>
          </p:cNvPicPr>
          <p:nvPr/>
        </p:nvPicPr>
        <p:blipFill>
          <a:blip r:embed="rId7"/>
          <a:stretch>
            <a:fillRect/>
          </a:stretch>
        </p:blipFill>
        <p:spPr>
          <a:xfrm>
            <a:off x="5271770" y="3194050"/>
            <a:ext cx="3683000" cy="2832100"/>
          </a:xfrm>
          <a:prstGeom prst="rect">
            <a:avLst/>
          </a:prstGeom>
        </p:spPr>
      </p:pic>
      <p:sp>
        <p:nvSpPr>
          <p:cNvPr id="7" name="文本框 6"/>
          <p:cNvSpPr txBox="1"/>
          <p:nvPr/>
        </p:nvSpPr>
        <p:spPr>
          <a:xfrm>
            <a:off x="1433830" y="6110605"/>
            <a:ext cx="69392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Songti SC Regular" panose="02010800040101010101" charset="-122"/>
                <a:cs typeface="+mn-cs"/>
                <a:sym typeface="+mn-ea"/>
              </a:rPr>
              <a:t>膨胀图像，抵消之前腐蚀所带来的暗部增加</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47694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针对形态学滤波使用开、闭操作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目标：消除原图的噪声污染</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（背景中的亮元素及指纹上的暗元素）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3822700" y="462661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3914775" y="4050665"/>
                <a:ext cx="1105535"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p>
            </p:txBody>
          </p:sp>
        </mc:Choice>
        <mc:Fallback xmlns="">
          <p:sp>
            <p:nvSpPr>
              <p:cNvPr id="6" name="文本框 5"/>
              <p:cNvSpPr txBox="1">
                <a:spLocks noRot="1" noChangeAspect="1" noMove="1" noResize="1" noEditPoints="1" noAdjustHandles="1" noChangeArrowheads="1" noChangeShapeType="1" noTextEdit="1"/>
              </p:cNvSpPr>
              <p:nvPr/>
            </p:nvSpPr>
            <p:spPr>
              <a:xfrm>
                <a:off x="3914775" y="4050665"/>
                <a:ext cx="1105535" cy="415290"/>
              </a:xfrm>
              <a:prstGeom prst="rect">
                <a:avLst/>
              </a:prstGeom>
              <a:blipFill>
                <a:blip r:embed="rId4"/>
                <a:stretch>
                  <a:fillRect l="-4396" t="-7246" r="-4945" b="-10145"/>
                </a:stretch>
              </a:blipFill>
            </p:spPr>
            <p:txBody>
              <a:bodyPr/>
              <a:lstStyle/>
              <a:p>
                <a:r>
                  <a:rPr lang="zh-CN" altLang="en-US">
                    <a:noFill/>
                  </a:rPr>
                  <a:t> </a:t>
                </a:r>
              </a:p>
            </p:txBody>
          </p:sp>
        </mc:Fallback>
      </mc:AlternateContent>
      <p:pic>
        <p:nvPicPr>
          <p:cNvPr id="17" name="图片 16"/>
          <p:cNvPicPr>
            <a:picLocks noChangeAspect="1"/>
          </p:cNvPicPr>
          <p:nvPr/>
        </p:nvPicPr>
        <p:blipFill>
          <a:blip r:embed="rId5"/>
          <a:stretch>
            <a:fillRect/>
          </a:stretch>
        </p:blipFill>
        <p:spPr>
          <a:xfrm>
            <a:off x="4019550" y="4768850"/>
            <a:ext cx="1168400" cy="927100"/>
          </a:xfrm>
          <a:prstGeom prst="rect">
            <a:avLst/>
          </a:prstGeom>
        </p:spPr>
      </p:pic>
      <p:pic>
        <p:nvPicPr>
          <p:cNvPr id="2" name="图片 1"/>
          <p:cNvPicPr>
            <a:picLocks noChangeAspect="1"/>
          </p:cNvPicPr>
          <p:nvPr/>
        </p:nvPicPr>
        <p:blipFill>
          <a:blip r:embed="rId6"/>
          <a:stretch>
            <a:fillRect/>
          </a:stretch>
        </p:blipFill>
        <p:spPr>
          <a:xfrm>
            <a:off x="5291455" y="3134360"/>
            <a:ext cx="3657600" cy="2832100"/>
          </a:xfrm>
          <a:prstGeom prst="rect">
            <a:avLst/>
          </a:prstGeom>
        </p:spPr>
      </p:pic>
      <p:sp>
        <p:nvSpPr>
          <p:cNvPr id="7" name="文本框 6"/>
          <p:cNvSpPr txBox="1"/>
          <p:nvPr/>
        </p:nvSpPr>
        <p:spPr>
          <a:xfrm>
            <a:off x="713740" y="6042660"/>
            <a:ext cx="76504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Songti SC Regular" panose="02010800040101010101" charset="-122"/>
                <a:cs typeface="+mn-cs"/>
                <a:sym typeface="+mn-ea"/>
              </a:rPr>
              <a:t>继续膨胀图像，抵消开操作导致的指纹纹路割裂</a:t>
            </a:r>
          </a:p>
        </p:txBody>
      </p:sp>
      <p:pic>
        <p:nvPicPr>
          <p:cNvPr id="3" name="图片 2">
            <a:extLst>
              <a:ext uri="{FF2B5EF4-FFF2-40B4-BE49-F238E27FC236}">
                <a16:creationId xmlns:a16="http://schemas.microsoft.com/office/drawing/2014/main" id="{05F25BCE-0174-1676-4260-6A79C6615679}"/>
              </a:ext>
            </a:extLst>
          </p:cNvPr>
          <p:cNvPicPr>
            <a:picLocks noChangeAspect="1"/>
          </p:cNvPicPr>
          <p:nvPr/>
        </p:nvPicPr>
        <p:blipFill>
          <a:blip r:embed="rId7"/>
          <a:stretch>
            <a:fillRect/>
          </a:stretch>
        </p:blipFill>
        <p:spPr>
          <a:xfrm>
            <a:off x="215900" y="3172460"/>
            <a:ext cx="3683000" cy="2832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47694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针对形态学滤波使用开、闭操作</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目标：消除原图的噪声污染</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（背景中的亮元素及指纹上的暗元素）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Opening and Closing</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开操作与闭操作</a:t>
            </a:r>
          </a:p>
        </p:txBody>
      </p:sp>
      <p:cxnSp>
        <p:nvCxnSpPr>
          <p:cNvPr id="19" name="直线连接符 4"/>
          <p:cNvCxnSpPr/>
          <p:nvPr/>
        </p:nvCxnSpPr>
        <p:spPr>
          <a:xfrm>
            <a:off x="382261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3822700" y="462661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4006850" y="4050665"/>
                <a:ext cx="971550"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p>
            </p:txBody>
          </p:sp>
        </mc:Choice>
        <mc:Fallback xmlns="">
          <p:sp>
            <p:nvSpPr>
              <p:cNvPr id="6" name="文本框 5"/>
              <p:cNvSpPr txBox="1">
                <a:spLocks noRot="1" noChangeAspect="1" noMove="1" noResize="1" noEditPoints="1" noAdjustHandles="1" noChangeArrowheads="1" noChangeShapeType="1" noTextEdit="1"/>
              </p:cNvSpPr>
              <p:nvPr/>
            </p:nvSpPr>
            <p:spPr>
              <a:xfrm>
                <a:off x="4006850" y="4050665"/>
                <a:ext cx="971550" cy="415290"/>
              </a:xfrm>
              <a:prstGeom prst="rect">
                <a:avLst/>
              </a:prstGeom>
              <a:blipFill>
                <a:blip r:embed="rId4"/>
                <a:stretch>
                  <a:fillRect l="-5000" t="-7246" r="-5625" b="-10145"/>
                </a:stretch>
              </a:blipFill>
            </p:spPr>
            <p:txBody>
              <a:bodyPr/>
              <a:lstStyle/>
              <a:p>
                <a:r>
                  <a:rPr lang="zh-CN" altLang="en-US">
                    <a:noFill/>
                  </a:rPr>
                  <a:t> </a:t>
                </a:r>
              </a:p>
            </p:txBody>
          </p:sp>
        </mc:Fallback>
      </mc:AlternateContent>
      <p:pic>
        <p:nvPicPr>
          <p:cNvPr id="17" name="图片 16"/>
          <p:cNvPicPr>
            <a:picLocks noChangeAspect="1"/>
          </p:cNvPicPr>
          <p:nvPr/>
        </p:nvPicPr>
        <p:blipFill>
          <a:blip r:embed="rId5"/>
          <a:stretch>
            <a:fillRect/>
          </a:stretch>
        </p:blipFill>
        <p:spPr>
          <a:xfrm>
            <a:off x="4019550" y="4768850"/>
            <a:ext cx="1168400" cy="927100"/>
          </a:xfrm>
          <a:prstGeom prst="rect">
            <a:avLst/>
          </a:prstGeom>
        </p:spPr>
      </p:pic>
      <p:pic>
        <p:nvPicPr>
          <p:cNvPr id="2" name="图片 1"/>
          <p:cNvPicPr>
            <a:picLocks noChangeAspect="1"/>
          </p:cNvPicPr>
          <p:nvPr/>
        </p:nvPicPr>
        <p:blipFill>
          <a:blip r:embed="rId6"/>
          <a:stretch>
            <a:fillRect/>
          </a:stretch>
        </p:blipFill>
        <p:spPr>
          <a:xfrm>
            <a:off x="165100" y="3188970"/>
            <a:ext cx="3657600" cy="2832100"/>
          </a:xfrm>
          <a:prstGeom prst="rect">
            <a:avLst/>
          </a:prstGeom>
        </p:spPr>
      </p:pic>
      <p:pic>
        <p:nvPicPr>
          <p:cNvPr id="3" name="图片 2"/>
          <p:cNvPicPr>
            <a:picLocks noChangeAspect="1"/>
          </p:cNvPicPr>
          <p:nvPr/>
        </p:nvPicPr>
        <p:blipFill>
          <a:blip r:embed="rId7"/>
          <a:stretch>
            <a:fillRect/>
          </a:stretch>
        </p:blipFill>
        <p:spPr>
          <a:xfrm>
            <a:off x="5379085" y="3191510"/>
            <a:ext cx="3695700" cy="2870200"/>
          </a:xfrm>
          <a:prstGeom prst="rect">
            <a:avLst/>
          </a:prstGeom>
        </p:spPr>
      </p:pic>
      <p:sp>
        <p:nvSpPr>
          <p:cNvPr id="7" name="文本框 6"/>
          <p:cNvSpPr txBox="1"/>
          <p:nvPr/>
        </p:nvSpPr>
        <p:spPr>
          <a:xfrm>
            <a:off x="713740" y="6042660"/>
            <a:ext cx="6228080" cy="52197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Songti SC Regular" panose="02010800040101010101" charset="-122"/>
                <a:cs typeface="+mn-cs"/>
                <a:sym typeface="+mn-ea"/>
              </a:rPr>
              <a:t>继续腐蚀图像，抵消指纹纹路加粗部分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1489744" y="3168761"/>
            <a:ext cx="6278880" cy="19380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52014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形状检测工具</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目标：在</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中检测到关于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的匹配并输出其原点</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使用两个</a:t>
            </a:r>
            <a:r>
              <a:rPr kumimoji="1" lang="zh-CN" altLang="en-US" sz="2800">
                <a:solidFill>
                  <a:prstClr val="black"/>
                </a:solidFill>
                <a:latin typeface="Times New Roman" panose="02020503050405090304" charset="0"/>
                <a:ea typeface="宋体" panose="02010600030101010101" pitchFamily="2" charset="-122"/>
                <a:cs typeface="Times New Roman" panose="02020503050405090304" charset="0"/>
                <a:sym typeface="+mn-ea"/>
              </a:rPr>
              <a:t>结构</a:t>
            </a:r>
            <a:r>
              <a:rPr kumimoji="1" lang="zh-CN" altLang="en-US" sz="2800" b="0" i="0" u="none" strike="noStrike" kern="1200" cap="none" spc="0" normalizeH="0" baseline="0" noProof="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元</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aseline="-25000" dirty="0">
                <a:solidFill>
                  <a:prstClr val="black"/>
                </a:solidFill>
                <a:latin typeface="Times New Roman" panose="02020503050405090304" charset="0"/>
                <a:ea typeface="宋体" panose="02010600030101010101" pitchFamily="2" charset="-122"/>
                <a:cs typeface="Times New Roman" panose="02020503050405090304" charset="0"/>
                <a:sym typeface="+mn-ea"/>
              </a:rPr>
              <a:t>2</a:t>
            </a:r>
            <a:r>
              <a:rPr kumimoji="1" lang="zh-CN" altLang="en-US"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endParaRPr kumimoji="1" lang="en-US" altLang="zh-CN" sz="2800" b="0" i="0" u="none" strike="noStrike" kern="1200" cap="none" spc="0" normalizeH="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第一步，</a:t>
            </a:r>
            <a:r>
              <a:rPr kumimoji="1" lang="zh-CN" altLang="en-US" sz="2800" b="0" i="0" u="none" strike="noStrike" kern="1200" cap="none" spc="0" normalizeH="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处理前景</a:t>
            </a:r>
            <a:r>
              <a:rPr kumimoji="1" lang="zh-CN" altLang="en-US" sz="2800" b="0" i="0" u="none" strike="noStrike" kern="1200" cap="none" spc="0" normalizeH="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由</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The Hit or Miss Transform</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p:txBody>
      </p:sp>
      <p:cxnSp>
        <p:nvCxnSpPr>
          <p:cNvPr id="19" name="直线连接符 4"/>
          <p:cNvCxnSpPr/>
          <p:nvPr/>
        </p:nvCxnSpPr>
        <p:spPr>
          <a:xfrm>
            <a:off x="422774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502920" y="3240338"/>
            <a:ext cx="3429000" cy="2641600"/>
          </a:xfrm>
          <a:prstGeom prst="rect">
            <a:avLst/>
          </a:prstGeom>
        </p:spPr>
      </p:pic>
      <p:pic>
        <p:nvPicPr>
          <p:cNvPr id="10" name="图片 9"/>
          <p:cNvPicPr>
            <a:picLocks noChangeAspect="1"/>
          </p:cNvPicPr>
          <p:nvPr/>
        </p:nvPicPr>
        <p:blipFill>
          <a:blip r:embed="rId5"/>
          <a:stretch>
            <a:fillRect/>
          </a:stretch>
        </p:blipFill>
        <p:spPr>
          <a:xfrm>
            <a:off x="5431155" y="3253038"/>
            <a:ext cx="3416300" cy="2628900"/>
          </a:xfrm>
          <a:prstGeom prst="rect">
            <a:avLst/>
          </a:prstGeom>
        </p:spPr>
      </p:pic>
      <p:pic>
        <p:nvPicPr>
          <p:cNvPr id="11" name="图片 10"/>
          <p:cNvPicPr>
            <a:picLocks noChangeAspect="1"/>
          </p:cNvPicPr>
          <p:nvPr/>
        </p:nvPicPr>
        <p:blipFill>
          <a:blip r:embed="rId6"/>
          <a:stretch>
            <a:fillRect/>
          </a:stretch>
        </p:blipFill>
        <p:spPr>
          <a:xfrm>
            <a:off x="4173855" y="4629718"/>
            <a:ext cx="1054100" cy="1079500"/>
          </a:xfrm>
          <a:prstGeom prst="rect">
            <a:avLst/>
          </a:prstGeom>
        </p:spPr>
      </p:pic>
      <p:cxnSp>
        <p:nvCxnSpPr>
          <p:cNvPr id="12" name="直接箭头连接符 11"/>
          <p:cNvCxnSpPr/>
          <p:nvPr/>
        </p:nvCxnSpPr>
        <p:spPr>
          <a:xfrm>
            <a:off x="4018280" y="4449378"/>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4337050" y="3799773"/>
                <a:ext cx="802005"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r>
                  <a:rPr kumimoji="0" lang="en-US" altLang="zh-CN" sz="1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1</a:t>
                </a:r>
              </a:p>
            </p:txBody>
          </p:sp>
        </mc:Choice>
        <mc:Fallback xmlns="">
          <p:sp>
            <p:nvSpPr>
              <p:cNvPr id="14" name="文本框 13"/>
              <p:cNvSpPr txBox="1">
                <a:spLocks noRot="1" noChangeAspect="1" noMove="1" noResize="1" noEditPoints="1" noAdjustHandles="1" noChangeArrowheads="1" noChangeShapeType="1" noTextEdit="1"/>
              </p:cNvSpPr>
              <p:nvPr/>
            </p:nvSpPr>
            <p:spPr>
              <a:xfrm>
                <a:off x="4337050" y="3799773"/>
                <a:ext cx="802005" cy="415290"/>
              </a:xfrm>
              <a:prstGeom prst="rect">
                <a:avLst/>
              </a:prstGeom>
              <a:blipFill>
                <a:blip r:embed="rId7"/>
                <a:stretch>
                  <a:fillRect l="-6061" t="-7353" b="-11765"/>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390876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第二步，</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处理背景：</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由</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en-US" altLang="zh-CN" sz="2800" b="0" i="0" u="none" strike="noStrike" kern="1200" cap="none" spc="0" normalizeH="0" baseline="30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c</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The Hit or Miss Transform</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p:txBody>
      </p:sp>
      <p:cxnSp>
        <p:nvCxnSpPr>
          <p:cNvPr id="19" name="直线连接符 4"/>
          <p:cNvCxnSpPr/>
          <p:nvPr/>
        </p:nvCxnSpPr>
        <p:spPr>
          <a:xfrm>
            <a:off x="422774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4337050" y="3515995"/>
                <a:ext cx="802005"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r>
                  <a:rPr kumimoji="0" lang="en-US" altLang="zh-CN" sz="1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1</a:t>
                </a:r>
              </a:p>
            </p:txBody>
          </p:sp>
        </mc:Choice>
        <mc:Fallback xmlns="">
          <p:sp>
            <p:nvSpPr>
              <p:cNvPr id="14" name="文本框 13"/>
              <p:cNvSpPr txBox="1">
                <a:spLocks noRot="1" noChangeAspect="1" noMove="1" noResize="1" noEditPoints="1" noAdjustHandles="1" noChangeArrowheads="1" noChangeShapeType="1" noTextEdit="1"/>
              </p:cNvSpPr>
              <p:nvPr/>
            </p:nvSpPr>
            <p:spPr>
              <a:xfrm>
                <a:off x="4337050" y="3515995"/>
                <a:ext cx="802005" cy="415290"/>
              </a:xfrm>
              <a:prstGeom prst="rect">
                <a:avLst/>
              </a:prstGeom>
              <a:blipFill>
                <a:blip r:embed="rId4"/>
                <a:stretch>
                  <a:fillRect l="-6061" t="-8824" b="-11765"/>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4227830" y="4276090"/>
            <a:ext cx="800100" cy="927100"/>
          </a:xfrm>
          <a:prstGeom prst="rect">
            <a:avLst/>
          </a:prstGeom>
        </p:spPr>
      </p:pic>
      <p:pic>
        <p:nvPicPr>
          <p:cNvPr id="4" name="图片 3"/>
          <p:cNvPicPr>
            <a:picLocks noChangeAspect="1"/>
          </p:cNvPicPr>
          <p:nvPr/>
        </p:nvPicPr>
        <p:blipFill>
          <a:blip r:embed="rId6"/>
          <a:stretch>
            <a:fillRect/>
          </a:stretch>
        </p:blipFill>
        <p:spPr>
          <a:xfrm>
            <a:off x="410845" y="2982595"/>
            <a:ext cx="4000500" cy="2628900"/>
          </a:xfrm>
          <a:prstGeom prst="rect">
            <a:avLst/>
          </a:prstGeom>
        </p:spPr>
      </p:pic>
      <p:cxnSp>
        <p:nvCxnSpPr>
          <p:cNvPr id="12" name="直接箭头连接符 11"/>
          <p:cNvCxnSpPr/>
          <p:nvPr/>
        </p:nvCxnSpPr>
        <p:spPr>
          <a:xfrm>
            <a:off x="4018280" y="416560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7"/>
          <a:stretch>
            <a:fillRect/>
          </a:stretch>
        </p:blipFill>
        <p:spPr>
          <a:xfrm>
            <a:off x="5506720" y="2942590"/>
            <a:ext cx="3467100" cy="2667000"/>
          </a:xfrm>
          <a:prstGeom prst="rect">
            <a:avLst/>
          </a:prstGeom>
        </p:spPr>
      </p:pic>
      <p:cxnSp>
        <p:nvCxnSpPr>
          <p:cNvPr id="7" name="直接箭头连接符 6">
            <a:extLst>
              <a:ext uri="{FF2B5EF4-FFF2-40B4-BE49-F238E27FC236}">
                <a16:creationId xmlns:a16="http://schemas.microsoft.com/office/drawing/2014/main" id="{0F1747E2-B807-ED58-6C4E-0C5AF05215F1}"/>
              </a:ext>
            </a:extLst>
          </p:cNvPr>
          <p:cNvCxnSpPr/>
          <p:nvPr/>
        </p:nvCxnSpPr>
        <p:spPr>
          <a:xfrm flipH="1" flipV="1">
            <a:off x="4918841" y="5023945"/>
            <a:ext cx="109089" cy="42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A0C4AF9-6255-21E4-2358-104C6F88E51D}"/>
              </a:ext>
            </a:extLst>
          </p:cNvPr>
          <p:cNvSpPr txBox="1"/>
          <p:nvPr/>
        </p:nvSpPr>
        <p:spPr>
          <a:xfrm>
            <a:off x="4364843" y="5515949"/>
            <a:ext cx="1107996" cy="369332"/>
          </a:xfrm>
          <a:prstGeom prst="rect">
            <a:avLst/>
          </a:prstGeom>
          <a:noFill/>
        </p:spPr>
        <p:txBody>
          <a:bodyPr wrap="none" rtlCol="0">
            <a:spAutoFit/>
          </a:bodyPr>
          <a:lstStyle/>
          <a:p>
            <a:r>
              <a:rPr lang="zh-CN" altLang="en-US" dirty="0"/>
              <a:t>前景像素</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273175"/>
                <a:ext cx="8669655" cy="398145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目标：在</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中检测到关于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en-US" altLang="zh-CN" sz="2800" b="0" i="0" u="none" strike="noStrike" kern="1200" cap="none" spc="0" normalizeH="0" baseline="-250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的匹配并输出其原点</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第三步，寻找</a:t>
                </a:r>
                <a:r>
                  <a:rPr kumimoji="0" lang="en-US" altLang="zh-CN" sz="2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a:t>
                </a:r>
                <a14:m>
                  <m:oMath xmlns:m="http://schemas.openxmlformats.org/officeDocument/2006/math">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2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2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a:t>
                </a:r>
                <a:r>
                  <a:rPr kumimoji="0" lang="en-US" altLang="zh-CN" sz="2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a:t>
                </a:r>
                <a:r>
                  <a:rPr kumimoji="0" lang="en-US" altLang="zh-CN" sz="2800" b="0" i="0" u="none" strike="noStrike" kern="1200" cap="none" spc="0" normalizeH="0" baseline="30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c</a:t>
                </a:r>
                <a14:m>
                  <m:oMath xmlns:m="http://schemas.openxmlformats.org/officeDocument/2006/math">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2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2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的交集</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273175"/>
                <a:ext cx="8669655" cy="3981450"/>
              </a:xfrm>
              <a:prstGeom prst="rect">
                <a:avLst/>
              </a:prstGeom>
              <a:blipFill>
                <a:blip r:embed="rId4"/>
                <a:stretch>
                  <a:fillRect l="-1266" t="-2144"/>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The Hit or Miss Transform</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p:txBody>
      </p:sp>
      <p:cxnSp>
        <p:nvCxnSpPr>
          <p:cNvPr id="19" name="直线连接符 4"/>
          <p:cNvCxnSpPr/>
          <p:nvPr/>
        </p:nvCxnSpPr>
        <p:spPr>
          <a:xfrm>
            <a:off x="422774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3650615" y="3889375"/>
                <a:ext cx="1947545" cy="4152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t>
                </a: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1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1</a:t>
                </a: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r>
                  <a:rPr kumimoji="0" lang="en-US" altLang="zh-CN" sz="1800" b="0" i="0" u="none" strike="noStrike" kern="1200" cap="none" spc="0" normalizeH="0" baseline="30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c</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r>
                  <a:rPr kumimoji="0" lang="en-US" altLang="zh-CN" sz="18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2</a:t>
                </a:r>
                <a:r>
                  <a:rPr kumimoji="0" lang="en-US" altLang="zh-CN" sz="18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3650615" y="3889375"/>
                <a:ext cx="1947545" cy="415290"/>
              </a:xfrm>
              <a:prstGeom prst="rect">
                <a:avLst/>
              </a:prstGeom>
              <a:blipFill>
                <a:blip r:embed="rId5"/>
                <a:stretch>
                  <a:fillRect l="-2821" t="-7353" r="-2508" b="-11765"/>
                </a:stretch>
              </a:blipFill>
            </p:spPr>
            <p:txBody>
              <a:bodyPr/>
              <a:lstStyle/>
              <a:p>
                <a:r>
                  <a:rPr lang="zh-CN" altLang="en-US">
                    <a:noFill/>
                  </a:rPr>
                  <a:t> </a:t>
                </a:r>
              </a:p>
            </p:txBody>
          </p:sp>
        </mc:Fallback>
      </mc:AlternateContent>
      <p:cxnSp>
        <p:nvCxnSpPr>
          <p:cNvPr id="12" name="直接箭头连接符 11"/>
          <p:cNvCxnSpPr/>
          <p:nvPr/>
        </p:nvCxnSpPr>
        <p:spPr>
          <a:xfrm>
            <a:off x="3933190" y="4573905"/>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6"/>
          <a:stretch>
            <a:fillRect/>
          </a:stretch>
        </p:blipFill>
        <p:spPr>
          <a:xfrm>
            <a:off x="721360" y="4573905"/>
            <a:ext cx="2746375" cy="2113915"/>
          </a:xfrm>
          <a:prstGeom prst="rect">
            <a:avLst/>
          </a:prstGeom>
        </p:spPr>
      </p:pic>
      <p:pic>
        <p:nvPicPr>
          <p:cNvPr id="16" name="图片 15"/>
          <p:cNvPicPr>
            <a:picLocks noChangeAspect="1"/>
          </p:cNvPicPr>
          <p:nvPr/>
        </p:nvPicPr>
        <p:blipFill>
          <a:blip r:embed="rId7"/>
          <a:stretch>
            <a:fillRect/>
          </a:stretch>
        </p:blipFill>
        <p:spPr>
          <a:xfrm>
            <a:off x="5735955" y="3235960"/>
            <a:ext cx="3149600" cy="2365375"/>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5417820" y="5758815"/>
                <a:ext cx="3690620" cy="5238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I</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sym typeface="+mn-ea"/>
                      </a:rPr>
                      <m:t>⊛</m:t>
                    </m:r>
                  </m:oMath>
                </a14:m>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24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1,2 </a:t>
                </a:r>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 (A</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24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1</a:t>
                </a:r>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a:t>
                </a:r>
                <a:r>
                  <a:rPr kumimoji="0" lang="en-US" altLang="zh-CN" sz="2400" b="0" i="0" u="none" strike="noStrike" kern="1200" cap="none" spc="0" normalizeH="0" baseline="30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c</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pitchFamily="18" charset="0"/>
                      </a:rPr>
                      <m:t>⊖</m:t>
                    </m:r>
                  </m:oMath>
                </a14:m>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B</a:t>
                </a:r>
                <a:r>
                  <a:rPr kumimoji="0" lang="en-US" altLang="zh-CN" sz="2400" b="0" i="0" u="none" strike="noStrike" kern="1200" cap="none" spc="0" normalizeH="0" baseline="-2500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2</a:t>
                </a:r>
                <a:r>
                  <a:rPr kumimoji="0" lang="en-US" altLang="zh-CN" sz="2400" b="0" i="0" u="none" strike="noStrike" kern="1200" cap="none" spc="0" normalizeH="0" baseline="0" noProof="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sym typeface="+mn-ea"/>
                  </a:rPr>
                  <a:t>)</a:t>
                </a:r>
                <a:endParaRPr kumimoji="0" lang="zh-CN" altLang="en-US" sz="24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417820" y="5758815"/>
                <a:ext cx="3690620" cy="523875"/>
              </a:xfrm>
              <a:prstGeom prst="rect">
                <a:avLst/>
              </a:prstGeom>
              <a:blipFill>
                <a:blip r:embed="rId8"/>
                <a:stretch>
                  <a:fillRect l="-2645" t="-10465" r="-2810" b="-1279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7264408-F478-A356-A4A9-7339C314F36D}"/>
              </a:ext>
            </a:extLst>
          </p:cNvPr>
          <p:cNvPicPr>
            <a:picLocks noChangeAspect="1"/>
          </p:cNvPicPr>
          <p:nvPr/>
        </p:nvPicPr>
        <p:blipFill>
          <a:blip r:embed="rId9"/>
          <a:stretch>
            <a:fillRect/>
          </a:stretch>
        </p:blipFill>
        <p:spPr>
          <a:xfrm>
            <a:off x="699135" y="2445190"/>
            <a:ext cx="2767330" cy="21287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390876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另一种击中方式</a:t>
            </a:r>
            <a:endParaRPr kumimoji="1" lang="en-US" altLang="zh-CN" sz="2800" b="0" i="0"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在</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结构元外框增加一像素的背景框</a:t>
            </a:r>
            <a:endParaRPr kumimoji="1" lang="zh-CN" altLang="en-US" sz="2800" b="0" i="0"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The Hit or Miss Transform</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p:txBody>
      </p:sp>
      <p:cxnSp>
        <p:nvCxnSpPr>
          <p:cNvPr id="19" name="直线连接符 4"/>
          <p:cNvCxnSpPr/>
          <p:nvPr/>
        </p:nvCxnSpPr>
        <p:spPr>
          <a:xfrm>
            <a:off x="422774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4337050" y="3515995"/>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A</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Regular" panose="02020503050405090304" charset="0"/>
                      </a:rPr>
                      <m:t>⊛</m:t>
                    </m:r>
                  </m:oMath>
                </a14:m>
                <a:r>
                  <a:rPr kumimoji="0" lang="en-US" altLang="zh-CN" sz="1800" b="0" i="0" u="none" strike="noStrike" kern="1200" cap="none" spc="0" normalizeH="0" baseline="0" noProof="0" dirty="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B</a:t>
                </a:r>
                <a:r>
                  <a:rPr kumimoji="0" lang="en-US" altLang="zh-CN" sz="1800" b="0" i="0" u="none" strike="noStrike" kern="1200" cap="none" spc="0" normalizeH="0" baseline="-25000" noProof="0" dirty="0">
                    <a:ln>
                      <a:noFill/>
                    </a:ln>
                    <a:solidFill>
                      <a:prstClr val="black"/>
                    </a:solidFill>
                    <a:effectLst/>
                    <a:uLnTx/>
                    <a:uFillTx/>
                    <a:latin typeface="Times New Roman Regular" panose="02020503050405090304" charset="0"/>
                    <a:ea typeface="等线" panose="02010600030101010101" pitchFamily="2" charset="-122"/>
                    <a:cs typeface="Times New Roman Regular" panose="02020503050405090304" charset="0"/>
                  </a:rPr>
                  <a:t>1</a:t>
                </a:r>
              </a:p>
            </p:txBody>
          </p:sp>
        </mc:Choice>
        <mc:Fallback xmlns="">
          <p:sp>
            <p:nvSpPr>
              <p:cNvPr id="14" name="文本框 13"/>
              <p:cNvSpPr txBox="1">
                <a:spLocks noRot="1" noChangeAspect="1" noMove="1" noResize="1" noEditPoints="1" noAdjustHandles="1" noChangeArrowheads="1" noChangeShapeType="1" noTextEdit="1"/>
              </p:cNvSpPr>
              <p:nvPr/>
            </p:nvSpPr>
            <p:spPr>
              <a:xfrm>
                <a:off x="4337050" y="3515995"/>
                <a:ext cx="811441" cy="369332"/>
              </a:xfrm>
              <a:prstGeom prst="rect">
                <a:avLst/>
              </a:prstGeom>
              <a:blipFill>
                <a:blip r:embed="rId4"/>
                <a:stretch>
                  <a:fillRect l="-5970" t="-10000" b="-26667"/>
                </a:stretch>
              </a:blipFill>
            </p:spPr>
            <p:txBody>
              <a:bodyPr/>
              <a:lstStyle/>
              <a:p>
                <a:r>
                  <a:rPr lang="zh-CN" altLang="en-US">
                    <a:noFill/>
                  </a:rPr>
                  <a:t> </a:t>
                </a:r>
              </a:p>
            </p:txBody>
          </p:sp>
        </mc:Fallback>
      </mc:AlternateContent>
      <p:cxnSp>
        <p:nvCxnSpPr>
          <p:cNvPr id="12" name="直接箭头连接符 11"/>
          <p:cNvCxnSpPr/>
          <p:nvPr/>
        </p:nvCxnSpPr>
        <p:spPr>
          <a:xfrm>
            <a:off x="4018280" y="4165600"/>
            <a:ext cx="14331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8762888-4BD9-A0B2-9E76-FD83A5D2B2C1}"/>
              </a:ext>
            </a:extLst>
          </p:cNvPr>
          <p:cNvPicPr>
            <a:picLocks noChangeAspect="1"/>
          </p:cNvPicPr>
          <p:nvPr/>
        </p:nvPicPr>
        <p:blipFill>
          <a:blip r:embed="rId5"/>
          <a:stretch>
            <a:fillRect/>
          </a:stretch>
        </p:blipFill>
        <p:spPr>
          <a:xfrm>
            <a:off x="266339" y="2793610"/>
            <a:ext cx="3677163" cy="2791215"/>
          </a:xfrm>
          <a:prstGeom prst="rect">
            <a:avLst/>
          </a:prstGeom>
        </p:spPr>
      </p:pic>
      <p:pic>
        <p:nvPicPr>
          <p:cNvPr id="16" name="图片 15">
            <a:extLst>
              <a:ext uri="{FF2B5EF4-FFF2-40B4-BE49-F238E27FC236}">
                <a16:creationId xmlns:a16="http://schemas.microsoft.com/office/drawing/2014/main" id="{6A6CA8D9-009E-A09D-A351-D53E23F94D69}"/>
              </a:ext>
            </a:extLst>
          </p:cNvPr>
          <p:cNvPicPr>
            <a:picLocks noChangeAspect="1"/>
          </p:cNvPicPr>
          <p:nvPr/>
        </p:nvPicPr>
        <p:blipFill>
          <a:blip r:embed="rId6"/>
          <a:stretch>
            <a:fillRect/>
          </a:stretch>
        </p:blipFill>
        <p:spPr>
          <a:xfrm>
            <a:off x="5470031" y="2793610"/>
            <a:ext cx="3620005" cy="2762636"/>
          </a:xfrm>
          <a:prstGeom prst="rect">
            <a:avLst/>
          </a:prstGeom>
        </p:spPr>
      </p:pic>
      <p:pic>
        <p:nvPicPr>
          <p:cNvPr id="20" name="图片 19">
            <a:extLst>
              <a:ext uri="{FF2B5EF4-FFF2-40B4-BE49-F238E27FC236}">
                <a16:creationId xmlns:a16="http://schemas.microsoft.com/office/drawing/2014/main" id="{EA3B4A66-73CA-D135-FBC8-CE52FC02F451}"/>
              </a:ext>
            </a:extLst>
          </p:cNvPr>
          <p:cNvPicPr>
            <a:picLocks noChangeAspect="1"/>
          </p:cNvPicPr>
          <p:nvPr/>
        </p:nvPicPr>
        <p:blipFill>
          <a:blip r:embed="rId7"/>
          <a:stretch>
            <a:fillRect/>
          </a:stretch>
        </p:blipFill>
        <p:spPr>
          <a:xfrm>
            <a:off x="4041082" y="4302125"/>
            <a:ext cx="1428949" cy="1533739"/>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ADA7928-CC57-44D0-C8DC-DAB895FF7ED6}"/>
                  </a:ext>
                </a:extLst>
              </p:cNvPr>
              <p:cNvSpPr txBox="1"/>
              <p:nvPr/>
            </p:nvSpPr>
            <p:spPr>
              <a:xfrm>
                <a:off x="4227747" y="2298311"/>
                <a:ext cx="3529330" cy="358775"/>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kumimoji="1" lang="en-US" altLang="zh-CN"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𝐼</m:t>
                      </m:r>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m:t>
                      </m:r>
                      <m:sSub>
                        <m:sSubPr>
                          <m:ctrlP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ctrlPr>
                        </m:sSubPr>
                        <m:e>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𝐵</m:t>
                          </m:r>
                        </m:e>
                        <m:sub>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1,2</m:t>
                          </m:r>
                        </m:sub>
                      </m:sSub>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m:t>
                      </m:r>
                      <m:d>
                        <m:dPr>
                          <m:begChr m:val="{"/>
                          <m:endChr m:val="}"/>
                          <m:ctrlP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ctrlPr>
                        </m:dPr>
                        <m:e>
                          <m:sSub>
                            <m:sSubPr>
                              <m:ctrlP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ctrlPr>
                            </m:sSubPr>
                            <m:e>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𝑧</m:t>
                              </m:r>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m:t>
                              </m:r>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𝐵</m:t>
                              </m:r>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m:t>
                              </m:r>
                            </m:e>
                            <m:sub>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𝑍</m:t>
                              </m:r>
                            </m:sub>
                          </m:sSub>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m:t>
                          </m:r>
                          <m:r>
                            <a:rPr kumimoji="1" lang="en-US" altLang="zh-CN"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charset="0"/>
                              <a:cs typeface="DejaVu Math TeX Gyre" panose="02000503000000000000" charset="0"/>
                              <a:sym typeface="+mn-ea"/>
                            </a:rPr>
                            <m:t>𝐼</m:t>
                          </m:r>
                        </m:e>
                      </m:d>
                    </m:oMath>
                  </m:oMathPara>
                </a14:m>
                <a:endParaRPr lang="zh-CN" altLang="en-US"/>
              </a:p>
            </p:txBody>
          </p:sp>
        </mc:Choice>
        <mc:Fallback xmlns="">
          <p:sp>
            <p:nvSpPr>
              <p:cNvPr id="21" name="文本框 20">
                <a:extLst>
                  <a:ext uri="{FF2B5EF4-FFF2-40B4-BE49-F238E27FC236}">
                    <a16:creationId xmlns:a16="http://schemas.microsoft.com/office/drawing/2014/main" id="{EADA7928-CC57-44D0-C8DC-DAB895FF7ED6}"/>
                  </a:ext>
                </a:extLst>
              </p:cNvPr>
              <p:cNvSpPr txBox="1">
                <a:spLocks noRot="1" noChangeAspect="1" noMove="1" noResize="1" noEditPoints="1" noAdjustHandles="1" noChangeArrowheads="1" noChangeShapeType="1" noTextEdit="1"/>
              </p:cNvSpPr>
              <p:nvPr/>
            </p:nvSpPr>
            <p:spPr>
              <a:xfrm>
                <a:off x="4227747" y="2298311"/>
                <a:ext cx="3529330" cy="358775"/>
              </a:xfrm>
              <a:prstGeom prst="rect">
                <a:avLst/>
              </a:prstGeom>
              <a:blipFill>
                <a:blip r:embed="rId8"/>
                <a:stretch>
                  <a:fillRect b="-18644"/>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007B63E9-B3EF-8338-5185-9FB9821185B5}"/>
              </a:ext>
            </a:extLst>
          </p:cNvPr>
          <p:cNvSpPr txBox="1"/>
          <p:nvPr/>
        </p:nvSpPr>
        <p:spPr>
          <a:xfrm>
            <a:off x="2085892" y="2288786"/>
            <a:ext cx="2141855" cy="368300"/>
          </a:xfrm>
          <a:prstGeom prst="rect">
            <a:avLst/>
          </a:prstGeom>
          <a:noFill/>
        </p:spPr>
        <p:txBody>
          <a:bodyPr wrap="square" rtlCol="0">
            <a:spAutoFit/>
          </a:bodyPr>
          <a:lstStyle/>
          <a:p>
            <a:r>
              <a:rPr lang="en-US" altLang="zh-CN" dirty="0">
                <a:latin typeface="宋体" charset="0"/>
                <a:ea typeface="宋体" charset="0"/>
                <a:cs typeface="宋体" charset="0"/>
              </a:rPr>
              <a:t>HMT</a:t>
            </a:r>
            <a:r>
              <a:rPr lang="zh-CN" altLang="en-US" dirty="0">
                <a:latin typeface="宋体" charset="0"/>
                <a:ea typeface="宋体" charset="0"/>
                <a:cs typeface="宋体" charset="0"/>
              </a:rPr>
              <a:t>另一种定义：</a:t>
            </a:r>
          </a:p>
        </p:txBody>
      </p:sp>
    </p:spTree>
    <p:extLst>
      <p:ext uri="{BB962C8B-B14F-4D97-AF65-F5344CB8AC3E}">
        <p14:creationId xmlns:p14="http://schemas.microsoft.com/office/powerpoint/2010/main" val="304937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845" y="6812389"/>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73175"/>
            <a:ext cx="8669655" cy="21837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只使用单个结构元的具体实例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5" name="标题 1"/>
          <p:cNvSpPr txBox="1"/>
          <p:nvPr/>
        </p:nvSpPr>
        <p:spPr>
          <a:xfrm>
            <a:off x="502920" y="59690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The Hit or Miss Transform</a:t>
            </a:r>
          </a:p>
        </p:txBody>
      </p:sp>
      <p:sp>
        <p:nvSpPr>
          <p:cNvPr id="18" name="标题 1"/>
          <p:cNvSpPr>
            <a:spLocks noGrp="1"/>
          </p:cNvSpPr>
          <p:nvPr/>
        </p:nvSpPr>
        <p:spPr>
          <a:xfrm>
            <a:off x="318051" y="125730"/>
            <a:ext cx="393382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击中与击不中变换</a:t>
            </a:r>
          </a:p>
        </p:txBody>
      </p:sp>
      <p:cxnSp>
        <p:nvCxnSpPr>
          <p:cNvPr id="19" name="直线连接符 4"/>
          <p:cNvCxnSpPr/>
          <p:nvPr/>
        </p:nvCxnSpPr>
        <p:spPr>
          <a:xfrm>
            <a:off x="4227747" y="49276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177482" y="2166857"/>
            <a:ext cx="8789035" cy="441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3"/>
          <p:cNvSpPr/>
          <p:nvPr/>
        </p:nvSpPr>
        <p:spPr>
          <a:xfrm>
            <a:off x="574108" y="4434090"/>
            <a:ext cx="7759700" cy="183070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宋体"/>
                <a:ea typeface="宋体"/>
                <a:cs typeface="宋体"/>
              </a:rPr>
              <a:t>	</a:t>
            </a:r>
            <a:r>
              <a:rPr sz="2600" spc="70" dirty="0">
                <a:solidFill>
                  <a:srgbClr val="7D2E8F">
                    <a:alpha val="100000"/>
                  </a:srgbClr>
                </a:solidFill>
                <a:latin typeface="宋体"/>
                <a:ea typeface="宋体"/>
                <a:cs typeface="宋体"/>
              </a:rPr>
              <a:t> </a:t>
            </a:r>
            <a:r>
              <a:rPr sz="2600" spc="70" dirty="0">
                <a:ln w="9457" cap="flat" cmpd="sng">
                  <a:solidFill>
                    <a:srgbClr val="7D2E8F">
                      <a:alpha val="100000"/>
                    </a:srgbClr>
                  </a:solidFill>
                  <a:prstDash val="solid"/>
                  <a:miter lim="10"/>
                </a:ln>
                <a:solidFill>
                  <a:srgbClr val="7D2E8F">
                    <a:alpha val="100000"/>
                  </a:srgbClr>
                </a:solidFill>
                <a:latin typeface="宋体"/>
                <a:ea typeface="宋体"/>
                <a:cs typeface="宋体"/>
              </a:rPr>
              <a:t>形态学图像处理</a:t>
            </a:r>
            <a:r>
              <a:rPr lang="zh-CN" sz="2600" spc="70" dirty="0">
                <a:ln w="9457" cap="flat" cmpd="sng">
                  <a:solidFill>
                    <a:srgbClr val="7D2E8F">
                      <a:alpha val="100000"/>
                    </a:srgbClr>
                  </a:solidFill>
                  <a:prstDash val="solid"/>
                  <a:miter lim="10"/>
                </a:ln>
                <a:solidFill>
                  <a:srgbClr val="7D2E8F">
                    <a:alpha val="100000"/>
                  </a:srgbClr>
                </a:solidFill>
                <a:latin typeface="宋体"/>
                <a:ea typeface="宋体"/>
                <a:cs typeface="宋体"/>
              </a:rPr>
              <a:t>：</a:t>
            </a:r>
            <a:r>
              <a:rPr lang="zh-CN" sz="2400" spc="-60" dirty="0">
                <a:solidFill>
                  <a:srgbClr val="000000">
                    <a:alpha val="100000"/>
                  </a:srgbClr>
                </a:solidFill>
                <a:latin typeface="Cambria Math"/>
                <a:ea typeface="宋体" panose="02010600030101010101" pitchFamily="2" charset="-122"/>
                <a:cs typeface="Cambria Math"/>
              </a:rPr>
              <a:t>以</a:t>
            </a:r>
            <a:r>
              <a:rPr lang="zh-CN" sz="2400" spc="-60" dirty="0">
                <a:solidFill>
                  <a:srgbClr val="0432FF">
                    <a:alpha val="100000"/>
                  </a:srgbClr>
                </a:solidFill>
                <a:latin typeface="Cambria Math"/>
                <a:ea typeface="宋体" panose="02010600030101010101" pitchFamily="2" charset="-122"/>
                <a:cs typeface="Cambria Math"/>
              </a:rPr>
              <a:t>形状</a:t>
            </a:r>
            <a:r>
              <a:rPr lang="zh-CN" sz="2400" spc="-60" dirty="0">
                <a:solidFill>
                  <a:srgbClr val="000000">
                    <a:alpha val="100000"/>
                  </a:srgbClr>
                </a:solidFill>
                <a:latin typeface="Cambria Math"/>
                <a:ea typeface="宋体" panose="02010600030101010101" pitchFamily="2" charset="-122"/>
                <a:cs typeface="Cambria Math"/>
              </a:rPr>
              <a:t>为基础的图像处理理论和</a:t>
            </a:r>
          </a:p>
          <a:p>
            <a:pPr marL="456565" algn="l" rtl="0" eaLnBrk="0">
              <a:lnSpc>
                <a:spcPct val="83000"/>
              </a:lnSpc>
              <a:spcBef>
                <a:spcPts val="795"/>
              </a:spcBef>
            </a:pPr>
            <a:r>
              <a:rPr lang="zh-CN" sz="2400" spc="-60" dirty="0">
                <a:solidFill>
                  <a:srgbClr val="000000">
                    <a:alpha val="100000"/>
                  </a:srgbClr>
                </a:solidFill>
                <a:latin typeface="Cambria Math"/>
                <a:ea typeface="宋体" panose="02010600030101010101" pitchFamily="2" charset="-122"/>
                <a:cs typeface="Cambria Math"/>
              </a:rPr>
              <a:t>方法， 选择具有一定尺寸和形状的结构元素，度量</a:t>
            </a:r>
          </a:p>
          <a:p>
            <a:pPr marL="459105" indent="3810" algn="l" rtl="0" eaLnBrk="0">
              <a:lnSpc>
                <a:spcPct val="125000"/>
              </a:lnSpc>
              <a:spcBef>
                <a:spcPts val="60"/>
              </a:spcBef>
            </a:pPr>
            <a:r>
              <a:rPr lang="zh-CN" sz="2400" spc="-60" dirty="0">
                <a:solidFill>
                  <a:srgbClr val="000000">
                    <a:alpha val="100000"/>
                  </a:srgbClr>
                </a:solidFill>
                <a:latin typeface="Cambria Math"/>
                <a:ea typeface="宋体" panose="02010600030101010101" pitchFamily="2" charset="-122"/>
                <a:cs typeface="Cambria Math"/>
              </a:rPr>
              <a:t>并提取图像中相关形状结构的图像分量，实现图像分析和识别的目的。</a:t>
            </a:r>
          </a:p>
        </p:txBody>
      </p:sp>
      <p:pic>
        <p:nvPicPr>
          <p:cNvPr id="34" name="picture 34"/>
          <p:cNvPicPr>
            <a:picLocks noChangeAspect="1"/>
          </p:cNvPicPr>
          <p:nvPr/>
        </p:nvPicPr>
        <p:blipFill>
          <a:blip r:embed="rId2"/>
          <a:stretch>
            <a:fillRect/>
          </a:stretch>
        </p:blipFill>
        <p:spPr>
          <a:xfrm rot="21600000">
            <a:off x="586808" y="4475920"/>
            <a:ext cx="127770" cy="255210"/>
          </a:xfrm>
          <a:prstGeom prst="rect">
            <a:avLst/>
          </a:prstGeom>
        </p:spPr>
      </p:pic>
      <p:pic>
        <p:nvPicPr>
          <p:cNvPr id="36" name="picture 36"/>
          <p:cNvPicPr>
            <a:picLocks noChangeAspect="1"/>
          </p:cNvPicPr>
          <p:nvPr/>
        </p:nvPicPr>
        <p:blipFill>
          <a:blip r:embed="rId3"/>
          <a:stretch>
            <a:fillRect/>
          </a:stretch>
        </p:blipFill>
        <p:spPr>
          <a:xfrm rot="21600000">
            <a:off x="1908047" y="2281428"/>
            <a:ext cx="5486400" cy="2011679"/>
          </a:xfrm>
          <a:prstGeom prst="rect">
            <a:avLst/>
          </a:prstGeom>
        </p:spPr>
      </p:pic>
      <p:sp>
        <p:nvSpPr>
          <p:cNvPr id="37" name="textbox 37"/>
          <p:cNvSpPr/>
          <p:nvPr/>
        </p:nvSpPr>
        <p:spPr>
          <a:xfrm>
            <a:off x="574082" y="1475780"/>
            <a:ext cx="7976234" cy="855344"/>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7000"/>
              </a:lnSpc>
              <a:tabLst>
                <a:tab pos="140335" algn="l"/>
              </a:tabLst>
            </a:pPr>
            <a:r>
              <a:rPr sz="2400" spc="0" dirty="0">
                <a:solidFill>
                  <a:srgbClr val="000000">
                    <a:alpha val="100000"/>
                  </a:srgbClr>
                </a:solidFill>
                <a:latin typeface="Cambria Math"/>
                <a:ea typeface="Cambria Math"/>
                <a:cs typeface="Cambria Math"/>
              </a:rPr>
              <a:t>	</a:t>
            </a:r>
            <a:r>
              <a:rPr sz="2400" spc="-60" dirty="0">
                <a:solidFill>
                  <a:srgbClr val="000000">
                    <a:alpha val="100000"/>
                  </a:srgbClr>
                </a:solidFill>
                <a:latin typeface="Cambria Math"/>
                <a:ea typeface="Cambria Math"/>
                <a:cs typeface="Cambria Math"/>
              </a:rPr>
              <a:t>   </a:t>
            </a:r>
            <a:r>
              <a:rPr sz="2600" spc="70" dirty="0">
                <a:ln w="9457" cap="flat" cmpd="sng">
                  <a:solidFill>
                    <a:srgbClr val="7D2E8F">
                      <a:alpha val="100000"/>
                    </a:srgbClr>
                  </a:solidFill>
                  <a:prstDash val="solid"/>
                  <a:miter lim="10"/>
                </a:ln>
                <a:solidFill>
                  <a:srgbClr val="7D2E8F">
                    <a:alpha val="100000"/>
                  </a:srgbClr>
                </a:solidFill>
                <a:latin typeface="宋体"/>
                <a:ea typeface="宋体"/>
                <a:cs typeface="宋体"/>
              </a:rPr>
              <a:t>形态学：</a:t>
            </a:r>
            <a:r>
              <a:rPr lang="zh-CN" sz="2400" spc="-60" dirty="0">
                <a:solidFill>
                  <a:srgbClr val="000000">
                    <a:alpha val="100000"/>
                  </a:srgbClr>
                </a:solidFill>
                <a:latin typeface="Cambria Math"/>
                <a:ea typeface="宋体" panose="02010600030101010101" pitchFamily="2" charset="-122"/>
                <a:cs typeface="Cambria Math"/>
              </a:rPr>
              <a:t>生物学中研究动植物结构的一个分支</a:t>
            </a:r>
          </a:p>
          <a:p>
            <a:pPr marL="12700" algn="l" rtl="0" eaLnBrk="0">
              <a:lnSpc>
                <a:spcPct val="97000"/>
              </a:lnSpc>
              <a:tabLst>
                <a:tab pos="140335" algn="l"/>
              </a:tabLst>
            </a:pPr>
            <a:r>
              <a:rPr lang="en-US" altLang="zh-CN" sz="2400" spc="-60" dirty="0">
                <a:solidFill>
                  <a:srgbClr val="000000">
                    <a:alpha val="100000"/>
                  </a:srgbClr>
                </a:solidFill>
                <a:latin typeface="Cambria Math"/>
                <a:ea typeface="Cambria Math"/>
                <a:cs typeface="Cambria Math"/>
              </a:rPr>
              <a:t>     </a:t>
            </a:r>
            <a:r>
              <a:rPr sz="2600" spc="70" dirty="0">
                <a:ln w="9457" cap="flat" cmpd="sng">
                  <a:solidFill>
                    <a:srgbClr val="7D2E8F">
                      <a:alpha val="100000"/>
                    </a:srgbClr>
                  </a:solidFill>
                  <a:prstDash val="solid"/>
                  <a:miter lim="10"/>
                </a:ln>
                <a:solidFill>
                  <a:srgbClr val="7D2E8F">
                    <a:alpha val="100000"/>
                  </a:srgbClr>
                </a:solidFill>
                <a:latin typeface="宋体"/>
                <a:ea typeface="宋体"/>
                <a:cs typeface="宋体"/>
              </a:rPr>
              <a:t>数学形态学（也成图像代数）：</a:t>
            </a:r>
            <a:r>
              <a:rPr lang="zh-CN" sz="2400" spc="-60" dirty="0">
                <a:solidFill>
                  <a:srgbClr val="000000">
                    <a:alpha val="100000"/>
                  </a:srgbClr>
                </a:solidFill>
                <a:latin typeface="Cambria Math"/>
                <a:ea typeface="宋体" panose="02010600030101010101" pitchFamily="2" charset="-122"/>
                <a:cs typeface="Cambria Math"/>
              </a:rPr>
              <a:t>以形态为基础对图像进行处理（分析）的数学工具</a:t>
            </a:r>
          </a:p>
        </p:txBody>
      </p:sp>
      <p:pic>
        <p:nvPicPr>
          <p:cNvPr id="38" name="picture 38"/>
          <p:cNvPicPr>
            <a:picLocks noChangeAspect="1"/>
          </p:cNvPicPr>
          <p:nvPr/>
        </p:nvPicPr>
        <p:blipFill>
          <a:blip r:embed="rId4"/>
          <a:stretch>
            <a:fillRect/>
          </a:stretch>
        </p:blipFill>
        <p:spPr>
          <a:xfrm rot="21600000">
            <a:off x="586782" y="1475780"/>
            <a:ext cx="127653" cy="254975"/>
          </a:xfrm>
          <a:prstGeom prst="rect">
            <a:avLst/>
          </a:prstGeom>
        </p:spPr>
      </p:pic>
      <p:pic>
        <p:nvPicPr>
          <p:cNvPr id="2" name="picture 38"/>
          <p:cNvPicPr>
            <a:picLocks noChangeAspect="1"/>
          </p:cNvPicPr>
          <p:nvPr/>
        </p:nvPicPr>
        <p:blipFill>
          <a:blip r:embed="rId4"/>
          <a:stretch>
            <a:fillRect/>
          </a:stretch>
        </p:blipFill>
        <p:spPr>
          <a:xfrm rot="21600000">
            <a:off x="586782" y="1895515"/>
            <a:ext cx="127653" cy="254975"/>
          </a:xfrm>
          <a:prstGeom prst="rect">
            <a:avLst/>
          </a:prstGeom>
        </p:spPr>
      </p:pic>
      <p:pic>
        <p:nvPicPr>
          <p:cNvPr id="3" name="图片 2">
            <a:extLst>
              <a:ext uri="{FF2B5EF4-FFF2-40B4-BE49-F238E27FC236}">
                <a16:creationId xmlns:a16="http://schemas.microsoft.com/office/drawing/2014/main" id="{66ECEC2D-4997-ADA7-8440-812F1A58BF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4" name="矩形 3">
            <a:extLst>
              <a:ext uri="{FF2B5EF4-FFF2-40B4-BE49-F238E27FC236}">
                <a16:creationId xmlns:a16="http://schemas.microsoft.com/office/drawing/2014/main" id="{91148F27-4CED-58F2-D09A-FB74F561E2C8}"/>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a:extLst>
              <a:ext uri="{FF2B5EF4-FFF2-40B4-BE49-F238E27FC236}">
                <a16:creationId xmlns:a16="http://schemas.microsoft.com/office/drawing/2014/main" id="{4231BB7A-1DFA-CFE3-E730-78AD97860816}"/>
              </a:ext>
            </a:extLst>
          </p:cNvPr>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603050405020304" charset="0"/>
                <a:ea typeface="宋体" panose="02010600030101010101" pitchFamily="2" charset="-122"/>
                <a:cs typeface="Times New Roman" panose="02020603050405020304" charset="0"/>
                <a:sym typeface="+mn-ea"/>
              </a:rPr>
              <a:t>Preliminaries</a:t>
            </a:r>
            <a:endParaRPr lang="en-US" altLang="zh-CN" sz="2400" b="1" dirty="0">
              <a:latin typeface="Times New Roman" panose="02020603050405020304" charset="0"/>
              <a:ea typeface="宋体" panose="02010600030101010101" pitchFamily="2" charset="-122"/>
              <a:cs typeface="Times New Roman" panose="02020603050405020304" charset="0"/>
            </a:endParaRPr>
          </a:p>
        </p:txBody>
      </p:sp>
      <p:sp>
        <p:nvSpPr>
          <p:cNvPr id="6" name="标题 1">
            <a:extLst>
              <a:ext uri="{FF2B5EF4-FFF2-40B4-BE49-F238E27FC236}">
                <a16:creationId xmlns:a16="http://schemas.microsoft.com/office/drawing/2014/main" id="{6D213154-D827-39F8-0F0C-0606080AFC65}"/>
              </a:ext>
            </a:extLst>
          </p:cNvPr>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7" name="直线连接符 4">
            <a:extLst>
              <a:ext uri="{FF2B5EF4-FFF2-40B4-BE49-F238E27FC236}">
                <a16:creationId xmlns:a16="http://schemas.microsoft.com/office/drawing/2014/main" id="{81476227-ABB0-7A64-7522-233075A4752F}"/>
              </a:ext>
            </a:extLst>
          </p:cNvPr>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1870744" y="3168761"/>
            <a:ext cx="5516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231965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边界提取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14:m>
                  <m:oMath xmlns:m="http://schemas.openxmlformats.org/officeDocument/2006/math">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𝛽</m:t>
                    </m:r>
                  </m:oMath>
                </a14:m>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(A)：集合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的边界</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2319655"/>
              </a:xfrm>
              <a:prstGeom prst="rect">
                <a:avLst/>
              </a:prstGeom>
              <a:blipFill>
                <a:blip r:embed="rId4"/>
                <a:stretch>
                  <a:fillRect l="-1345" t="-3412"/>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14" name="图片 13"/>
          <p:cNvPicPr>
            <a:picLocks noChangeAspect="1"/>
          </p:cNvPicPr>
          <p:nvPr/>
        </p:nvPicPr>
        <p:blipFill>
          <a:blip r:embed="rId5"/>
          <a:stretch>
            <a:fillRect/>
          </a:stretch>
        </p:blipFill>
        <p:spPr>
          <a:xfrm>
            <a:off x="2918460" y="1965960"/>
            <a:ext cx="3124200" cy="558800"/>
          </a:xfrm>
          <a:prstGeom prst="rect">
            <a:avLst/>
          </a:prstGeom>
        </p:spPr>
      </p:pic>
      <p:grpSp>
        <p:nvGrpSpPr>
          <p:cNvPr id="19" name="组合 18"/>
          <p:cNvGrpSpPr/>
          <p:nvPr/>
        </p:nvGrpSpPr>
        <p:grpSpPr>
          <a:xfrm>
            <a:off x="143510" y="3860800"/>
            <a:ext cx="8751570" cy="1739900"/>
            <a:chOff x="326" y="6080"/>
            <a:chExt cx="13782" cy="2740"/>
          </a:xfrm>
        </p:grpSpPr>
        <p:pic>
          <p:nvPicPr>
            <p:cNvPr id="15" name="图片 14"/>
            <p:cNvPicPr>
              <a:picLocks noChangeAspect="1"/>
            </p:cNvPicPr>
            <p:nvPr/>
          </p:nvPicPr>
          <p:blipFill>
            <a:blip r:embed="rId6"/>
            <a:srcRect r="39608"/>
            <a:stretch>
              <a:fillRect/>
            </a:stretch>
          </p:blipFill>
          <p:spPr>
            <a:xfrm>
              <a:off x="326" y="6180"/>
              <a:ext cx="4312" cy="2640"/>
            </a:xfrm>
            <a:prstGeom prst="rect">
              <a:avLst/>
            </a:prstGeom>
          </p:spPr>
        </p:pic>
        <p:pic>
          <p:nvPicPr>
            <p:cNvPr id="16" name="图片 15"/>
            <p:cNvPicPr>
              <a:picLocks noChangeAspect="1"/>
            </p:cNvPicPr>
            <p:nvPr/>
          </p:nvPicPr>
          <p:blipFill>
            <a:blip r:embed="rId7"/>
            <a:stretch>
              <a:fillRect/>
            </a:stretch>
          </p:blipFill>
          <p:spPr>
            <a:xfrm>
              <a:off x="6228" y="6080"/>
              <a:ext cx="7880" cy="2740"/>
            </a:xfrm>
            <a:prstGeom prst="rect">
              <a:avLst/>
            </a:prstGeom>
          </p:spPr>
        </p:pic>
        <p:cxnSp>
          <p:nvCxnSpPr>
            <p:cNvPr id="17" name="直接箭头连接符 16"/>
            <p:cNvCxnSpPr/>
            <p:nvPr/>
          </p:nvCxnSpPr>
          <p:spPr>
            <a:xfrm>
              <a:off x="4421" y="6740"/>
              <a:ext cx="190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8"/>
            <a:stretch>
              <a:fillRect/>
            </a:stretch>
          </p:blipFill>
          <p:spPr>
            <a:xfrm>
              <a:off x="4585" y="7100"/>
              <a:ext cx="1580" cy="1720"/>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4632037"/>
          </a:xfrm>
          <a:prstGeom prst="rect">
            <a:avLst/>
          </a:prstGeom>
        </p:spPr>
        <p:txBody>
          <a:bodyPr wrap="square">
            <a:spAutoFit/>
          </a:bodyPr>
          <a:lstStyle/>
          <a:p>
            <a:pPr marL="342900" marR="0" lvl="0" indent="-342900" algn="l" defTabSz="914400" rtl="0" eaLnBrk="1" fontAlgn="auto" latinLnBrk="0" hangingPunct="1">
              <a:spcBef>
                <a:spcPts val="1800"/>
              </a:spcBef>
              <a:spcAft>
                <a:spcPts val="0"/>
              </a:spcAft>
              <a:buClrTx/>
              <a:buSzTx/>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边界提取</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练习</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spcBef>
                <a:spcPts val="1800"/>
              </a:spcBef>
              <a:spcAft>
                <a:spcPts val="0"/>
              </a:spcAft>
              <a:buClrTx/>
              <a:buSzTx/>
              <a:defRPr/>
            </a:pP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判断下列图像边界提取的结果？</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Picture 5">
            <a:extLst>
              <a:ext uri="{FF2B5EF4-FFF2-40B4-BE49-F238E27FC236}">
                <a16:creationId xmlns:a16="http://schemas.microsoft.com/office/drawing/2014/main" id="{F404B017-DFBC-A62D-EABD-BE6903C77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276" y="2804537"/>
            <a:ext cx="2408864" cy="162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9F066BD4-B1FD-1CC8-FD60-DE44024B51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6337" y="4510940"/>
            <a:ext cx="2408864" cy="162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E9BC0DB4-946C-E8EF-2DBD-5CEA7DF7261A}"/>
              </a:ext>
            </a:extLst>
          </p:cNvPr>
          <p:cNvPicPr>
            <a:picLocks noChangeAspect="1"/>
          </p:cNvPicPr>
          <p:nvPr/>
        </p:nvPicPr>
        <p:blipFill>
          <a:blip r:embed="rId6"/>
          <a:stretch>
            <a:fillRect/>
          </a:stretch>
        </p:blipFill>
        <p:spPr>
          <a:xfrm>
            <a:off x="1814276" y="4510940"/>
            <a:ext cx="2408864" cy="1626703"/>
          </a:xfrm>
          <a:prstGeom prst="rect">
            <a:avLst/>
          </a:prstGeom>
        </p:spPr>
      </p:pic>
      <p:pic>
        <p:nvPicPr>
          <p:cNvPr id="10" name="图片 9">
            <a:extLst>
              <a:ext uri="{FF2B5EF4-FFF2-40B4-BE49-F238E27FC236}">
                <a16:creationId xmlns:a16="http://schemas.microsoft.com/office/drawing/2014/main" id="{4690590C-5800-187C-A019-C7BEA52FF193}"/>
              </a:ext>
            </a:extLst>
          </p:cNvPr>
          <p:cNvPicPr>
            <a:picLocks noChangeAspect="1"/>
          </p:cNvPicPr>
          <p:nvPr/>
        </p:nvPicPr>
        <p:blipFill>
          <a:blip r:embed="rId7"/>
          <a:stretch>
            <a:fillRect/>
          </a:stretch>
        </p:blipFill>
        <p:spPr>
          <a:xfrm>
            <a:off x="4336337" y="2804537"/>
            <a:ext cx="2410758" cy="1627982"/>
          </a:xfrm>
          <a:prstGeom prst="rect">
            <a:avLst/>
          </a:prstGeom>
        </p:spPr>
      </p:pic>
      <p:pic>
        <p:nvPicPr>
          <p:cNvPr id="18" name="图片 17">
            <a:extLst>
              <a:ext uri="{FF2B5EF4-FFF2-40B4-BE49-F238E27FC236}">
                <a16:creationId xmlns:a16="http://schemas.microsoft.com/office/drawing/2014/main" id="{76D9B6A7-58A8-724A-1586-EC781045630B}"/>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4332736" y="4510940"/>
            <a:ext cx="2408864" cy="1626703"/>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1DE6FFB-6D06-A711-AFF6-155AD3A4BB88}"/>
                  </a:ext>
                </a:extLst>
              </p:cNvPr>
              <p:cNvSpPr txBox="1"/>
              <p:nvPr/>
            </p:nvSpPr>
            <p:spPr>
              <a:xfrm rot="864321">
                <a:off x="6441573" y="5244663"/>
                <a:ext cx="614457" cy="992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6000" i="1" smtClean="0">
                          <a:solidFill>
                            <a:srgbClr val="FF0000"/>
                          </a:solidFill>
                          <a:latin typeface="Cambria Math" panose="02040503050406030204" pitchFamily="18" charset="0"/>
                        </a:rPr>
                        <m:t>√</m:t>
                      </m:r>
                    </m:oMath>
                  </m:oMathPara>
                </a14:m>
                <a:endParaRPr lang="zh-CN" altLang="en-US" sz="6000" dirty="0">
                  <a:solidFill>
                    <a:srgbClr val="FF0000"/>
                  </a:solidFill>
                </a:endParaRPr>
              </a:p>
            </p:txBody>
          </p:sp>
        </mc:Choice>
        <mc:Fallback xmlns="">
          <p:sp>
            <p:nvSpPr>
              <p:cNvPr id="20" name="文本框 19">
                <a:extLst>
                  <a:ext uri="{FF2B5EF4-FFF2-40B4-BE49-F238E27FC236}">
                    <a16:creationId xmlns:a16="http://schemas.microsoft.com/office/drawing/2014/main" id="{B1DE6FFB-6D06-A711-AFF6-155AD3A4BB88}"/>
                  </a:ext>
                </a:extLst>
              </p:cNvPr>
              <p:cNvSpPr txBox="1">
                <a:spLocks noRot="1" noChangeAspect="1" noMove="1" noResize="1" noEditPoints="1" noAdjustHandles="1" noChangeArrowheads="1" noChangeShapeType="1" noTextEdit="1"/>
              </p:cNvSpPr>
              <p:nvPr/>
            </p:nvSpPr>
            <p:spPr>
              <a:xfrm rot="864321">
                <a:off x="6441573" y="5244663"/>
                <a:ext cx="614457" cy="99225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11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anim calcmode="lin" valueType="num">
                                      <p:cBhvr>
                                        <p:cTn id="8" dur="250" fill="hold"/>
                                        <p:tgtEl>
                                          <p:spTgt spid="20"/>
                                        </p:tgtEl>
                                        <p:attrNameLst>
                                          <p:attrName>ppt_x</p:attrName>
                                        </p:attrNameLst>
                                      </p:cBhvr>
                                      <p:tavLst>
                                        <p:tav tm="0">
                                          <p:val>
                                            <p:strVal val="#ppt_x"/>
                                          </p:val>
                                        </p:tav>
                                        <p:tav tm="100000">
                                          <p:val>
                                            <p:strVal val="#ppt_x"/>
                                          </p:val>
                                        </p:tav>
                                      </p:tavLst>
                                    </p:anim>
                                    <p:anim calcmode="lin" valueType="num">
                                      <p:cBhvr>
                                        <p:cTn id="9" dur="2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3538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给定孔洞中的一点，即可将整个孔洞填充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6" name="图片 5"/>
          <p:cNvPicPr>
            <a:picLocks noChangeAspect="1"/>
          </p:cNvPicPr>
          <p:nvPr/>
        </p:nvPicPr>
        <p:blipFill>
          <a:blip r:embed="rId4"/>
          <a:stretch>
            <a:fillRect/>
          </a:stretch>
        </p:blipFill>
        <p:spPr>
          <a:xfrm>
            <a:off x="2355850" y="1894840"/>
            <a:ext cx="4762500" cy="546100"/>
          </a:xfrm>
          <a:prstGeom prst="rect">
            <a:avLst/>
          </a:prstGeom>
        </p:spPr>
      </p:pic>
      <p:pic>
        <p:nvPicPr>
          <p:cNvPr id="3" name="图片 2">
            <a:extLst>
              <a:ext uri="{FF2B5EF4-FFF2-40B4-BE49-F238E27FC236}">
                <a16:creationId xmlns:a16="http://schemas.microsoft.com/office/drawing/2014/main" id="{43A0AB2A-0C9D-98D5-FE4B-0657B0025A29}"/>
              </a:ext>
            </a:extLst>
          </p:cNvPr>
          <p:cNvPicPr>
            <a:picLocks noChangeAspect="1"/>
          </p:cNvPicPr>
          <p:nvPr/>
        </p:nvPicPr>
        <p:blipFill>
          <a:blip r:embed="rId5"/>
          <a:stretch>
            <a:fillRect/>
          </a:stretch>
        </p:blipFill>
        <p:spPr>
          <a:xfrm>
            <a:off x="2259642" y="3429000"/>
            <a:ext cx="4777408" cy="2382426"/>
          </a:xfrm>
          <a:prstGeom prst="rect">
            <a:avLst/>
          </a:prstGeom>
        </p:spPr>
      </p:pic>
      <p:sp>
        <p:nvSpPr>
          <p:cNvPr id="7" name="椭圆 6">
            <a:extLst>
              <a:ext uri="{FF2B5EF4-FFF2-40B4-BE49-F238E27FC236}">
                <a16:creationId xmlns:a16="http://schemas.microsoft.com/office/drawing/2014/main" id="{767B970C-4894-9BD7-E3E4-6333662E6F95}"/>
              </a:ext>
            </a:extLst>
          </p:cNvPr>
          <p:cNvSpPr/>
          <p:nvPr/>
        </p:nvSpPr>
        <p:spPr>
          <a:xfrm>
            <a:off x="2480441" y="3626069"/>
            <a:ext cx="94593" cy="94593"/>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58C8D5E5-E487-31B3-5015-A174AA629D35}"/>
              </a:ext>
            </a:extLst>
          </p:cNvPr>
          <p:cNvCxnSpPr>
            <a:cxnSpLocks/>
          </p:cNvCxnSpPr>
          <p:nvPr/>
        </p:nvCxnSpPr>
        <p:spPr>
          <a:xfrm>
            <a:off x="1587062" y="3201196"/>
            <a:ext cx="893379" cy="42487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5262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I</a:t>
            </a:r>
            <a:r>
              <a:rPr kumimoji="1" lang="en-US" altLang="zh-CN" sz="2800" b="0" i="1" u="none" strike="noStrike" kern="1200" cap="none" spc="0" normalizeH="0" baseline="300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c</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的交集可以将填充</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限制在区域范围内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图片 2"/>
          <p:cNvPicPr>
            <a:picLocks noChangeAspect="1"/>
          </p:cNvPicPr>
          <p:nvPr/>
        </p:nvPicPr>
        <p:blipFill>
          <a:blip r:embed="rId4"/>
          <a:srcRect t="-1615" r="23429"/>
          <a:stretch>
            <a:fillRect/>
          </a:stretch>
        </p:blipFill>
        <p:spPr>
          <a:xfrm>
            <a:off x="19685" y="2170430"/>
            <a:ext cx="3218815" cy="2516505"/>
          </a:xfrm>
          <a:prstGeom prst="rect">
            <a:avLst/>
          </a:prstGeom>
        </p:spPr>
      </p:pic>
      <p:pic>
        <p:nvPicPr>
          <p:cNvPr id="7" name="图片 6"/>
          <p:cNvPicPr>
            <a:picLocks noChangeAspect="1"/>
          </p:cNvPicPr>
          <p:nvPr/>
        </p:nvPicPr>
        <p:blipFill>
          <a:blip r:embed="rId5"/>
          <a:stretch>
            <a:fillRect/>
          </a:stretch>
        </p:blipFill>
        <p:spPr>
          <a:xfrm>
            <a:off x="4224655" y="1852930"/>
            <a:ext cx="4622800" cy="4826000"/>
          </a:xfrm>
          <a:prstGeom prst="rect">
            <a:avLst/>
          </a:prstGeom>
        </p:spPr>
      </p:pic>
      <p:pic>
        <p:nvPicPr>
          <p:cNvPr id="10" name="图片 9"/>
          <p:cNvPicPr>
            <a:picLocks noChangeAspect="1"/>
          </p:cNvPicPr>
          <p:nvPr/>
        </p:nvPicPr>
        <p:blipFill>
          <a:blip r:embed="rId6"/>
          <a:stretch>
            <a:fillRect/>
          </a:stretch>
        </p:blipFill>
        <p:spPr>
          <a:xfrm>
            <a:off x="3357245" y="3111500"/>
            <a:ext cx="914400" cy="990600"/>
          </a:xfrm>
          <a:prstGeom prst="rect">
            <a:avLst/>
          </a:prstGeom>
        </p:spPr>
      </p:pic>
      <p:cxnSp>
        <p:nvCxnSpPr>
          <p:cNvPr id="17" name="直接箭头连接符 16"/>
          <p:cNvCxnSpPr/>
          <p:nvPr/>
        </p:nvCxnSpPr>
        <p:spPr>
          <a:xfrm>
            <a:off x="3285490" y="3011170"/>
            <a:ext cx="93916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7"/>
          <a:srcRect r="34227" b="9186"/>
          <a:stretch>
            <a:fillRect/>
          </a:stretch>
        </p:blipFill>
        <p:spPr>
          <a:xfrm>
            <a:off x="3628390" y="1341120"/>
            <a:ext cx="3132455" cy="495935"/>
          </a:xfrm>
          <a:prstGeom prst="rect">
            <a:avLst/>
          </a:prstGeom>
        </p:spPr>
      </p:pic>
      <p:sp>
        <p:nvSpPr>
          <p:cNvPr id="6" name="任意多边形: 形状 5">
            <a:extLst>
              <a:ext uri="{FF2B5EF4-FFF2-40B4-BE49-F238E27FC236}">
                <a16:creationId xmlns:a16="http://schemas.microsoft.com/office/drawing/2014/main" id="{566D759E-9FE3-2515-968C-FE9749091668}"/>
              </a:ext>
            </a:extLst>
          </p:cNvPr>
          <p:cNvSpPr/>
          <p:nvPr/>
        </p:nvSpPr>
        <p:spPr>
          <a:xfrm>
            <a:off x="750329" y="1982249"/>
            <a:ext cx="2381753" cy="966620"/>
          </a:xfrm>
          <a:custGeom>
            <a:avLst/>
            <a:gdLst>
              <a:gd name="connsiteX0" fmla="*/ 0 w 2177456"/>
              <a:gd name="connsiteY0" fmla="*/ 808160 h 808160"/>
              <a:gd name="connsiteX1" fmla="*/ 782832 w 2177456"/>
              <a:gd name="connsiteY1" fmla="*/ 31907 h 808160"/>
              <a:gd name="connsiteX2" fmla="*/ 2177456 w 2177456"/>
              <a:gd name="connsiteY2" fmla="*/ 222681 h 808160"/>
            </a:gdLst>
            <a:ahLst/>
            <a:cxnLst>
              <a:cxn ang="0">
                <a:pos x="connsiteX0" y="connsiteY0"/>
              </a:cxn>
              <a:cxn ang="0">
                <a:pos x="connsiteX1" y="connsiteY1"/>
              </a:cxn>
              <a:cxn ang="0">
                <a:pos x="connsiteX2" y="connsiteY2"/>
              </a:cxn>
            </a:cxnLst>
            <a:rect l="l" t="t" r="r" b="b"/>
            <a:pathLst>
              <a:path w="2177456" h="808160">
                <a:moveTo>
                  <a:pt x="0" y="808160"/>
                </a:moveTo>
                <a:cubicBezTo>
                  <a:pt x="209961" y="468823"/>
                  <a:pt x="419923" y="129487"/>
                  <a:pt x="782832" y="31907"/>
                </a:cubicBezTo>
                <a:cubicBezTo>
                  <a:pt x="1145741" y="-65673"/>
                  <a:pt x="1661598" y="78504"/>
                  <a:pt x="2177456" y="222681"/>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9D349BDD-9FE4-4C68-0595-6FD8732DB555}"/>
              </a:ext>
            </a:extLst>
          </p:cNvPr>
          <p:cNvSpPr/>
          <p:nvPr/>
        </p:nvSpPr>
        <p:spPr>
          <a:xfrm rot="20587212">
            <a:off x="4231693" y="2093348"/>
            <a:ext cx="553427" cy="424024"/>
          </a:xfrm>
          <a:custGeom>
            <a:avLst/>
            <a:gdLst>
              <a:gd name="connsiteX0" fmla="*/ 723626 w 723626"/>
              <a:gd name="connsiteY0" fmla="*/ 634993 h 634993"/>
              <a:gd name="connsiteX1" fmla="*/ 526274 w 723626"/>
              <a:gd name="connsiteY1" fmla="*/ 29779 h 634993"/>
              <a:gd name="connsiteX2" fmla="*/ 0 w 723626"/>
              <a:gd name="connsiteY2" fmla="*/ 148190 h 634993"/>
            </a:gdLst>
            <a:ahLst/>
            <a:cxnLst>
              <a:cxn ang="0">
                <a:pos x="connsiteX0" y="connsiteY0"/>
              </a:cxn>
              <a:cxn ang="0">
                <a:pos x="connsiteX1" y="connsiteY1"/>
              </a:cxn>
              <a:cxn ang="0">
                <a:pos x="connsiteX2" y="connsiteY2"/>
              </a:cxn>
            </a:cxnLst>
            <a:rect l="l" t="t" r="r" b="b"/>
            <a:pathLst>
              <a:path w="723626" h="634993">
                <a:moveTo>
                  <a:pt x="723626" y="634993"/>
                </a:moveTo>
                <a:cubicBezTo>
                  <a:pt x="685252" y="372953"/>
                  <a:pt x="646878" y="110913"/>
                  <a:pt x="526274" y="29779"/>
                </a:cubicBezTo>
                <a:cubicBezTo>
                  <a:pt x="405670" y="-51355"/>
                  <a:pt x="202835" y="48417"/>
                  <a:pt x="0" y="148190"/>
                </a:cubicBezTo>
              </a:path>
            </a:pathLst>
          </a:custGeom>
          <a:noFill/>
          <a:ln>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副标题 2">
            <a:extLst>
              <a:ext uri="{FF2B5EF4-FFF2-40B4-BE49-F238E27FC236}">
                <a16:creationId xmlns:a16="http://schemas.microsoft.com/office/drawing/2014/main" id="{69BD1F1A-585C-BB33-D04D-F425BFAAFA12}"/>
              </a:ext>
            </a:extLst>
          </p:cNvPr>
          <p:cNvSpPr txBox="1">
            <a:spLocks/>
          </p:cNvSpPr>
          <p:nvPr/>
        </p:nvSpPr>
        <p:spPr>
          <a:xfrm>
            <a:off x="2747731" y="2224689"/>
            <a:ext cx="1988546" cy="458445"/>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5000"/>
              </a:lnSpc>
            </a:pPr>
            <a:r>
              <a:rPr lang="en-US" altLang="zh-CN" sz="1800" b="1" dirty="0">
                <a:latin typeface="Source Sans Pro Black" panose="020B0803030403020204" pitchFamily="34" charset="0"/>
                <a:ea typeface="微软雅黑" panose="020B0503020204020204" pitchFamily="34" charset="-122"/>
                <a:sym typeface="Source Sans Pro Black" panose="020B0803030403020204" pitchFamily="34" charset="0"/>
              </a:rPr>
              <a:t>Start point</a:t>
            </a:r>
            <a:endParaRPr lang="zh-CN" altLang="en-US" sz="18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397031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15" name="图片 14">
            <a:extLst>
              <a:ext uri="{FF2B5EF4-FFF2-40B4-BE49-F238E27FC236}">
                <a16:creationId xmlns:a16="http://schemas.microsoft.com/office/drawing/2014/main" id="{3776E5FA-7968-19E4-5496-66F5761A8726}"/>
              </a:ext>
            </a:extLst>
          </p:cNvPr>
          <p:cNvPicPr>
            <a:picLocks noChangeAspect="1"/>
          </p:cNvPicPr>
          <p:nvPr/>
        </p:nvPicPr>
        <p:blipFill rotWithShape="1">
          <a:blip r:embed="rId4">
            <a:extLst>
              <a:ext uri="{28A0092B-C50C-407E-A947-70E740481C1C}">
                <a14:useLocalDpi xmlns:a14="http://schemas.microsoft.com/office/drawing/2010/main" val="0"/>
              </a:ext>
            </a:extLst>
          </a:blip>
          <a:srcRect t="26494"/>
          <a:stretch/>
        </p:blipFill>
        <p:spPr>
          <a:xfrm>
            <a:off x="452201" y="2831103"/>
            <a:ext cx="3833574" cy="2566804"/>
          </a:xfrm>
          <a:prstGeom prst="rect">
            <a:avLst/>
          </a:prstGeom>
        </p:spPr>
      </p:pic>
      <p:pic>
        <p:nvPicPr>
          <p:cNvPr id="16" name="图片 15">
            <a:extLst>
              <a:ext uri="{FF2B5EF4-FFF2-40B4-BE49-F238E27FC236}">
                <a16:creationId xmlns:a16="http://schemas.microsoft.com/office/drawing/2014/main" id="{25B4F091-5962-43C2-6CB0-A094F9A3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1820" y="2861283"/>
            <a:ext cx="3679979" cy="2536624"/>
          </a:xfrm>
          <a:prstGeom prst="rect">
            <a:avLst/>
          </a:prstGeom>
        </p:spPr>
      </p:pic>
    </p:spTree>
    <p:extLst>
      <p:ext uri="{BB962C8B-B14F-4D97-AF65-F5344CB8AC3E}">
        <p14:creationId xmlns:p14="http://schemas.microsoft.com/office/powerpoint/2010/main" val="73554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5062924"/>
          </a:xfrm>
          <a:prstGeom prst="rect">
            <a:avLst/>
          </a:prstGeom>
        </p:spPr>
        <p:txBody>
          <a:bodyPr wrap="square">
            <a:spAutoFit/>
          </a:bodyPr>
          <a:lstStyle/>
          <a:p>
            <a:pPr marL="342900" marR="0" lvl="0" indent="-342900" algn="l" defTabSz="914400" rtl="0" eaLnBrk="1" fontAlgn="auto" latinLnBrk="0" hangingPunct="1">
              <a:spcBef>
                <a:spcPts val="180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练习</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1</a:t>
            </a:r>
          </a:p>
          <a:p>
            <a:pPr marR="0" lvl="0" algn="l" defTabSz="914400" rtl="0" eaLnBrk="1" fontAlgn="auto" latinLnBrk="0" hangingPunct="1">
              <a:spcBef>
                <a:spcPts val="1800"/>
              </a:spcBef>
              <a:spcAft>
                <a:spcPts val="0"/>
              </a:spcAft>
              <a:buClrTx/>
              <a:buSzTx/>
              <a:defRPr/>
            </a:pP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分别用两个不同的结构元对下图进行孔洞填充，填充的像素顺序是？</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图片 2">
            <a:extLst>
              <a:ext uri="{FF2B5EF4-FFF2-40B4-BE49-F238E27FC236}">
                <a16:creationId xmlns:a16="http://schemas.microsoft.com/office/drawing/2014/main" id="{719AA14A-9A67-1E0A-5860-CD5F6D1873CF}"/>
              </a:ext>
            </a:extLst>
          </p:cNvPr>
          <p:cNvPicPr>
            <a:picLocks noChangeAspect="1"/>
          </p:cNvPicPr>
          <p:nvPr/>
        </p:nvPicPr>
        <p:blipFill>
          <a:blip r:embed="rId4"/>
          <a:srcRect t="-1615" r="23429"/>
          <a:stretch>
            <a:fillRect/>
          </a:stretch>
        </p:blipFill>
        <p:spPr>
          <a:xfrm>
            <a:off x="882116" y="3189747"/>
            <a:ext cx="3218815" cy="2516505"/>
          </a:xfrm>
          <a:prstGeom prst="rect">
            <a:avLst/>
          </a:prstGeom>
        </p:spPr>
      </p:pic>
      <p:pic>
        <p:nvPicPr>
          <p:cNvPr id="6" name="图片 5">
            <a:extLst>
              <a:ext uri="{FF2B5EF4-FFF2-40B4-BE49-F238E27FC236}">
                <a16:creationId xmlns:a16="http://schemas.microsoft.com/office/drawing/2014/main" id="{66E3FC93-47C6-ECBD-850F-BC83484A9EC4}"/>
              </a:ext>
            </a:extLst>
          </p:cNvPr>
          <p:cNvPicPr>
            <a:picLocks noChangeAspect="1"/>
          </p:cNvPicPr>
          <p:nvPr/>
        </p:nvPicPr>
        <p:blipFill>
          <a:blip r:embed="rId5"/>
          <a:stretch>
            <a:fillRect/>
          </a:stretch>
        </p:blipFill>
        <p:spPr>
          <a:xfrm>
            <a:off x="4457801" y="4172092"/>
            <a:ext cx="914400" cy="990600"/>
          </a:xfrm>
          <a:prstGeom prst="rect">
            <a:avLst/>
          </a:prstGeom>
        </p:spPr>
      </p:pic>
      <p:pic>
        <p:nvPicPr>
          <p:cNvPr id="7" name="图片 6">
            <a:extLst>
              <a:ext uri="{FF2B5EF4-FFF2-40B4-BE49-F238E27FC236}">
                <a16:creationId xmlns:a16="http://schemas.microsoft.com/office/drawing/2014/main" id="{C66D00A5-43FB-B1DE-62CC-0B779CD52DE5}"/>
              </a:ext>
            </a:extLst>
          </p:cNvPr>
          <p:cNvPicPr>
            <a:picLocks noChangeAspect="1"/>
          </p:cNvPicPr>
          <p:nvPr/>
        </p:nvPicPr>
        <p:blipFill>
          <a:blip r:embed="rId6"/>
          <a:stretch>
            <a:fillRect/>
          </a:stretch>
        </p:blipFill>
        <p:spPr>
          <a:xfrm>
            <a:off x="5552319" y="4260998"/>
            <a:ext cx="914401" cy="995424"/>
          </a:xfrm>
          <a:prstGeom prst="rect">
            <a:avLst/>
          </a:prstGeom>
        </p:spPr>
      </p:pic>
    </p:spTree>
    <p:extLst>
      <p:ext uri="{BB962C8B-B14F-4D97-AF65-F5344CB8AC3E}">
        <p14:creationId xmlns:p14="http://schemas.microsoft.com/office/powerpoint/2010/main" val="211631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4632037"/>
          </a:xfrm>
          <a:prstGeom prst="rect">
            <a:avLst/>
          </a:prstGeom>
        </p:spPr>
        <p:txBody>
          <a:bodyPr wrap="square">
            <a:spAutoFit/>
          </a:bodyPr>
          <a:lstStyle/>
          <a:p>
            <a:pPr marL="342900" marR="0" lvl="0" indent="-342900" algn="l" defTabSz="914400" rtl="0" eaLnBrk="1" fontAlgn="auto" latinLnBrk="0" hangingPunct="1">
              <a:spcBef>
                <a:spcPts val="180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练习</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2</a:t>
            </a:r>
          </a:p>
          <a:p>
            <a:pPr marR="0" lvl="0" algn="l" defTabSz="914400" rtl="0" eaLnBrk="1" fontAlgn="auto" latinLnBrk="0" hangingPunct="1">
              <a:spcBef>
                <a:spcPts val="1800"/>
              </a:spcBef>
              <a:spcAft>
                <a:spcPts val="0"/>
              </a:spcAft>
              <a:buClrTx/>
              <a:buSzTx/>
              <a:defRPr/>
            </a:pP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判断用下列结构元对图像孔洞填充的结果？</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grpSp>
        <p:nvGrpSpPr>
          <p:cNvPr id="17" name="组合 16">
            <a:extLst>
              <a:ext uri="{FF2B5EF4-FFF2-40B4-BE49-F238E27FC236}">
                <a16:creationId xmlns:a16="http://schemas.microsoft.com/office/drawing/2014/main" id="{67CDB063-DB94-6DF3-7374-0EED74CA1740}"/>
              </a:ext>
            </a:extLst>
          </p:cNvPr>
          <p:cNvGrpSpPr/>
          <p:nvPr/>
        </p:nvGrpSpPr>
        <p:grpSpPr>
          <a:xfrm>
            <a:off x="1276350" y="3271344"/>
            <a:ext cx="3295650" cy="2095500"/>
            <a:chOff x="5391150" y="3429000"/>
            <a:chExt cx="3295650" cy="2095500"/>
          </a:xfrm>
        </p:grpSpPr>
        <p:sp>
          <p:nvSpPr>
            <p:cNvPr id="11" name="矩形 10">
              <a:extLst>
                <a:ext uri="{FF2B5EF4-FFF2-40B4-BE49-F238E27FC236}">
                  <a16:creationId xmlns:a16="http://schemas.microsoft.com/office/drawing/2014/main" id="{53DA3B96-9AA2-FBCA-7F4E-C684D892D415}"/>
                </a:ext>
              </a:extLst>
            </p:cNvPr>
            <p:cNvSpPr/>
            <p:nvPr/>
          </p:nvSpPr>
          <p:spPr>
            <a:xfrm>
              <a:off x="5391150" y="3429000"/>
              <a:ext cx="3295650" cy="20955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ECD266E-7DBD-C3E9-D038-5AF3C7EF34B4}"/>
                </a:ext>
              </a:extLst>
            </p:cNvPr>
            <p:cNvSpPr/>
            <p:nvPr/>
          </p:nvSpPr>
          <p:spPr>
            <a:xfrm>
              <a:off x="6407150" y="3942120"/>
              <a:ext cx="1003300" cy="10033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179DC5-B508-C4AE-0A50-F950F92117B7}"/>
                </a:ext>
              </a:extLst>
            </p:cNvPr>
            <p:cNvSpPr/>
            <p:nvPr/>
          </p:nvSpPr>
          <p:spPr>
            <a:xfrm>
              <a:off x="6908800" y="4135623"/>
              <a:ext cx="266700" cy="2667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58A21A8-7967-7541-A927-4A975BCDDE67}"/>
                </a:ext>
              </a:extLst>
            </p:cNvPr>
            <p:cNvSpPr/>
            <p:nvPr/>
          </p:nvSpPr>
          <p:spPr>
            <a:xfrm>
              <a:off x="6642100" y="4462476"/>
              <a:ext cx="266700" cy="2667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D65DD02-0917-C717-8DC1-0DB4B273291D}"/>
                </a:ext>
              </a:extLst>
            </p:cNvPr>
            <p:cNvSpPr/>
            <p:nvPr/>
          </p:nvSpPr>
          <p:spPr>
            <a:xfrm>
              <a:off x="6775450" y="4603578"/>
              <a:ext cx="61383" cy="613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E9A39692-9E46-AF56-418F-1EB9821D070E}"/>
              </a:ext>
            </a:extLst>
          </p:cNvPr>
          <p:cNvPicPr>
            <a:picLocks noChangeAspect="1"/>
          </p:cNvPicPr>
          <p:nvPr/>
        </p:nvPicPr>
        <p:blipFill>
          <a:blip r:embed="rId4"/>
          <a:stretch>
            <a:fillRect/>
          </a:stretch>
        </p:blipFill>
        <p:spPr>
          <a:xfrm>
            <a:off x="6267581" y="4228609"/>
            <a:ext cx="914401" cy="995424"/>
          </a:xfrm>
          <a:prstGeom prst="rect">
            <a:avLst/>
          </a:prstGeom>
        </p:spPr>
      </p:pic>
    </p:spTree>
    <p:extLst>
      <p:ext uri="{BB962C8B-B14F-4D97-AF65-F5344CB8AC3E}">
        <p14:creationId xmlns:p14="http://schemas.microsoft.com/office/powerpoint/2010/main" val="1506127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连通分量的提取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给定连通分量中的一点，即可提取整个连通分量</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图片 2"/>
          <p:cNvPicPr>
            <a:picLocks noChangeAspect="1"/>
          </p:cNvPicPr>
          <p:nvPr/>
        </p:nvPicPr>
        <p:blipFill>
          <a:blip r:embed="rId4"/>
          <a:stretch>
            <a:fillRect/>
          </a:stretch>
        </p:blipFill>
        <p:spPr>
          <a:xfrm>
            <a:off x="2472055" y="1973580"/>
            <a:ext cx="4902200" cy="571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连通分量提取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图片 2"/>
          <p:cNvPicPr>
            <a:picLocks noChangeAspect="1"/>
          </p:cNvPicPr>
          <p:nvPr/>
        </p:nvPicPr>
        <p:blipFill>
          <a:blip r:embed="rId4"/>
          <a:stretch>
            <a:fillRect/>
          </a:stretch>
        </p:blipFill>
        <p:spPr>
          <a:xfrm>
            <a:off x="3757295" y="1341120"/>
            <a:ext cx="4902200" cy="571500"/>
          </a:xfrm>
          <a:prstGeom prst="rect">
            <a:avLst/>
          </a:prstGeom>
        </p:spPr>
      </p:pic>
      <p:pic>
        <p:nvPicPr>
          <p:cNvPr id="7" name="图片 6"/>
          <p:cNvPicPr>
            <a:picLocks noChangeAspect="1"/>
          </p:cNvPicPr>
          <p:nvPr/>
        </p:nvPicPr>
        <p:blipFill>
          <a:blip r:embed="rId5"/>
          <a:stretch>
            <a:fillRect/>
          </a:stretch>
        </p:blipFill>
        <p:spPr>
          <a:xfrm>
            <a:off x="400050" y="1991360"/>
            <a:ext cx="2197100" cy="2362200"/>
          </a:xfrm>
          <a:prstGeom prst="rect">
            <a:avLst/>
          </a:prstGeom>
        </p:spPr>
      </p:pic>
      <p:pic>
        <p:nvPicPr>
          <p:cNvPr id="10" name="图片 9"/>
          <p:cNvPicPr>
            <a:picLocks noChangeAspect="1"/>
          </p:cNvPicPr>
          <p:nvPr/>
        </p:nvPicPr>
        <p:blipFill>
          <a:blip r:embed="rId6"/>
          <a:stretch>
            <a:fillRect/>
          </a:stretch>
        </p:blipFill>
        <p:spPr>
          <a:xfrm>
            <a:off x="4286250" y="1991360"/>
            <a:ext cx="4559300" cy="2413000"/>
          </a:xfrm>
          <a:prstGeom prst="rect">
            <a:avLst/>
          </a:prstGeom>
        </p:spPr>
      </p:pic>
      <p:pic>
        <p:nvPicPr>
          <p:cNvPr id="11" name="图片 10"/>
          <p:cNvPicPr>
            <a:picLocks noChangeAspect="1"/>
          </p:cNvPicPr>
          <p:nvPr/>
        </p:nvPicPr>
        <p:blipFill>
          <a:blip r:embed="rId7"/>
          <a:stretch>
            <a:fillRect/>
          </a:stretch>
        </p:blipFill>
        <p:spPr>
          <a:xfrm>
            <a:off x="2304415" y="4385310"/>
            <a:ext cx="6820535" cy="2501900"/>
          </a:xfrm>
          <a:prstGeom prst="rect">
            <a:avLst/>
          </a:prstGeom>
        </p:spPr>
      </p:pic>
      <p:pic>
        <p:nvPicPr>
          <p:cNvPr id="12" name="图片 11"/>
          <p:cNvPicPr>
            <a:picLocks noChangeAspect="1"/>
          </p:cNvPicPr>
          <p:nvPr/>
        </p:nvPicPr>
        <p:blipFill>
          <a:blip r:embed="rId8"/>
          <a:stretch>
            <a:fillRect/>
          </a:stretch>
        </p:blipFill>
        <p:spPr>
          <a:xfrm>
            <a:off x="2936240" y="2815590"/>
            <a:ext cx="1155700" cy="825500"/>
          </a:xfrm>
          <a:prstGeom prst="rect">
            <a:avLst/>
          </a:prstGeom>
        </p:spPr>
      </p:pic>
      <p:cxnSp>
        <p:nvCxnSpPr>
          <p:cNvPr id="17" name="直接箭头连接符 16"/>
          <p:cNvCxnSpPr/>
          <p:nvPr/>
        </p:nvCxnSpPr>
        <p:spPr>
          <a:xfrm>
            <a:off x="2644775" y="2681605"/>
            <a:ext cx="151447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6" name="任意多边形: 形状 5">
            <a:extLst>
              <a:ext uri="{FF2B5EF4-FFF2-40B4-BE49-F238E27FC236}">
                <a16:creationId xmlns:a16="http://schemas.microsoft.com/office/drawing/2014/main" id="{7938CFB5-9A47-43D3-1B3D-CF62A1386511}"/>
              </a:ext>
            </a:extLst>
          </p:cNvPr>
          <p:cNvSpPr/>
          <p:nvPr/>
        </p:nvSpPr>
        <p:spPr>
          <a:xfrm>
            <a:off x="1199048" y="3261300"/>
            <a:ext cx="1776173" cy="778053"/>
          </a:xfrm>
          <a:custGeom>
            <a:avLst/>
            <a:gdLst>
              <a:gd name="connsiteX0" fmla="*/ 0 w 1776173"/>
              <a:gd name="connsiteY0" fmla="*/ 107054 h 778053"/>
              <a:gd name="connsiteX1" fmla="*/ 499960 w 1776173"/>
              <a:gd name="connsiteY1" fmla="*/ 54427 h 778053"/>
              <a:gd name="connsiteX2" fmla="*/ 1776173 w 1776173"/>
              <a:gd name="connsiteY2" fmla="*/ 778053 h 778053"/>
            </a:gdLst>
            <a:ahLst/>
            <a:cxnLst>
              <a:cxn ang="0">
                <a:pos x="connsiteX0" y="connsiteY0"/>
              </a:cxn>
              <a:cxn ang="0">
                <a:pos x="connsiteX1" y="connsiteY1"/>
              </a:cxn>
              <a:cxn ang="0">
                <a:pos x="connsiteX2" y="connsiteY2"/>
              </a:cxn>
            </a:cxnLst>
            <a:rect l="l" t="t" r="r" b="b"/>
            <a:pathLst>
              <a:path w="1776173" h="778053">
                <a:moveTo>
                  <a:pt x="0" y="107054"/>
                </a:moveTo>
                <a:cubicBezTo>
                  <a:pt x="101965" y="24824"/>
                  <a:pt x="203931" y="-57406"/>
                  <a:pt x="499960" y="54427"/>
                </a:cubicBezTo>
                <a:cubicBezTo>
                  <a:pt x="795989" y="166260"/>
                  <a:pt x="1286081" y="472156"/>
                  <a:pt x="1776173" y="778053"/>
                </a:cubicBezTo>
              </a:path>
            </a:pathLst>
          </a:custGeom>
          <a:noFill/>
          <a:ln w="19050">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副标题 2">
            <a:extLst>
              <a:ext uri="{FF2B5EF4-FFF2-40B4-BE49-F238E27FC236}">
                <a16:creationId xmlns:a16="http://schemas.microsoft.com/office/drawing/2014/main" id="{04BACA4D-5F85-99EF-769A-83FFC0ED667B}"/>
              </a:ext>
            </a:extLst>
          </p:cNvPr>
          <p:cNvSpPr txBox="1">
            <a:spLocks/>
          </p:cNvSpPr>
          <p:nvPr/>
        </p:nvSpPr>
        <p:spPr>
          <a:xfrm>
            <a:off x="2431729" y="3953960"/>
            <a:ext cx="1615938" cy="458445"/>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5000"/>
              </a:lnSpc>
            </a:pPr>
            <a:r>
              <a:rPr lang="en-US" altLang="zh-CN" sz="2000" b="1" dirty="0">
                <a:latin typeface="Source Sans Pro Black" panose="020B0803030403020204" pitchFamily="34" charset="0"/>
                <a:ea typeface="微软雅黑" panose="020B0503020204020204" pitchFamily="34" charset="-122"/>
                <a:sym typeface="Source Sans Pro Black" panose="020B0803030403020204" pitchFamily="34" charset="0"/>
              </a:rPr>
              <a:t>Start point</a:t>
            </a:r>
          </a:p>
        </p:txBody>
      </p:sp>
      <p:sp>
        <p:nvSpPr>
          <p:cNvPr id="15" name="任意多边形: 形状 14">
            <a:extLst>
              <a:ext uri="{FF2B5EF4-FFF2-40B4-BE49-F238E27FC236}">
                <a16:creationId xmlns:a16="http://schemas.microsoft.com/office/drawing/2014/main" id="{13449533-B10F-2D6A-12D7-E6724E3D99D7}"/>
              </a:ext>
            </a:extLst>
          </p:cNvPr>
          <p:cNvSpPr/>
          <p:nvPr/>
        </p:nvSpPr>
        <p:spPr>
          <a:xfrm flipH="1">
            <a:off x="3330853" y="3252063"/>
            <a:ext cx="1776173" cy="778053"/>
          </a:xfrm>
          <a:custGeom>
            <a:avLst/>
            <a:gdLst>
              <a:gd name="connsiteX0" fmla="*/ 0 w 1776173"/>
              <a:gd name="connsiteY0" fmla="*/ 107054 h 778053"/>
              <a:gd name="connsiteX1" fmla="*/ 499960 w 1776173"/>
              <a:gd name="connsiteY1" fmla="*/ 54427 h 778053"/>
              <a:gd name="connsiteX2" fmla="*/ 1776173 w 1776173"/>
              <a:gd name="connsiteY2" fmla="*/ 778053 h 778053"/>
            </a:gdLst>
            <a:ahLst/>
            <a:cxnLst>
              <a:cxn ang="0">
                <a:pos x="connsiteX0" y="connsiteY0"/>
              </a:cxn>
              <a:cxn ang="0">
                <a:pos x="connsiteX1" y="connsiteY1"/>
              </a:cxn>
              <a:cxn ang="0">
                <a:pos x="connsiteX2" y="connsiteY2"/>
              </a:cxn>
            </a:cxnLst>
            <a:rect l="l" t="t" r="r" b="b"/>
            <a:pathLst>
              <a:path w="1776173" h="778053">
                <a:moveTo>
                  <a:pt x="0" y="107054"/>
                </a:moveTo>
                <a:cubicBezTo>
                  <a:pt x="101965" y="24824"/>
                  <a:pt x="203931" y="-57406"/>
                  <a:pt x="499960" y="54427"/>
                </a:cubicBezTo>
                <a:cubicBezTo>
                  <a:pt x="795989" y="166260"/>
                  <a:pt x="1286081" y="472156"/>
                  <a:pt x="1776173" y="778053"/>
                </a:cubicBezTo>
              </a:path>
            </a:pathLst>
          </a:custGeom>
          <a:noFill/>
          <a:ln w="19050">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F124CF98-31F1-A393-7BFA-3FF545FAE431}"/>
              </a:ext>
            </a:extLst>
          </p:cNvPr>
          <p:cNvGrpSpPr/>
          <p:nvPr/>
        </p:nvGrpSpPr>
        <p:grpSpPr>
          <a:xfrm>
            <a:off x="513036" y="2061973"/>
            <a:ext cx="604564" cy="619632"/>
            <a:chOff x="3752851" y="4829838"/>
            <a:chExt cx="612120" cy="612120"/>
          </a:xfrm>
        </p:grpSpPr>
        <p:sp>
          <p:nvSpPr>
            <p:cNvPr id="18" name="矩形 17">
              <a:extLst>
                <a:ext uri="{FF2B5EF4-FFF2-40B4-BE49-F238E27FC236}">
                  <a16:creationId xmlns:a16="http://schemas.microsoft.com/office/drawing/2014/main" id="{A4614782-CC9C-34C8-02CC-D684B1EFD6AA}"/>
                </a:ext>
              </a:extLst>
            </p:cNvPr>
            <p:cNvSpPr/>
            <p:nvPr/>
          </p:nvSpPr>
          <p:spPr>
            <a:xfrm>
              <a:off x="3752851" y="482983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53D4436-D07C-FCA1-B109-BFB6C4E8FEDB}"/>
                </a:ext>
              </a:extLst>
            </p:cNvPr>
            <p:cNvSpPr/>
            <p:nvPr/>
          </p:nvSpPr>
          <p:spPr>
            <a:xfrm>
              <a:off x="3956891" y="482983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F89C671-D42A-8E80-BFD6-DA3F22D84447}"/>
                </a:ext>
              </a:extLst>
            </p:cNvPr>
            <p:cNvSpPr/>
            <p:nvPr/>
          </p:nvSpPr>
          <p:spPr>
            <a:xfrm>
              <a:off x="4160931" y="482983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6239915-FD37-047F-F2DF-2B4D38074EA9}"/>
                </a:ext>
              </a:extLst>
            </p:cNvPr>
            <p:cNvSpPr/>
            <p:nvPr/>
          </p:nvSpPr>
          <p:spPr>
            <a:xfrm>
              <a:off x="3752851" y="503387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37EB5D9-D30C-5E4F-672A-BC95D5CB69F4}"/>
                </a:ext>
              </a:extLst>
            </p:cNvPr>
            <p:cNvSpPr/>
            <p:nvPr/>
          </p:nvSpPr>
          <p:spPr>
            <a:xfrm>
              <a:off x="3956891" y="503387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1F5B926-62F2-B5F0-47A7-54143760CD99}"/>
                </a:ext>
              </a:extLst>
            </p:cNvPr>
            <p:cNvSpPr/>
            <p:nvPr/>
          </p:nvSpPr>
          <p:spPr>
            <a:xfrm>
              <a:off x="4160931" y="503387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150EC23-2E65-F060-C638-026F26C2B170}"/>
                </a:ext>
              </a:extLst>
            </p:cNvPr>
            <p:cNvSpPr/>
            <p:nvPr/>
          </p:nvSpPr>
          <p:spPr>
            <a:xfrm>
              <a:off x="3752851" y="523791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28000CD-CFF5-BF16-706A-845CF3CA861B}"/>
                </a:ext>
              </a:extLst>
            </p:cNvPr>
            <p:cNvSpPr/>
            <p:nvPr/>
          </p:nvSpPr>
          <p:spPr>
            <a:xfrm>
              <a:off x="3956891" y="523791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3F1E530-9BFF-3F61-E996-534C51234FCB}"/>
                </a:ext>
              </a:extLst>
            </p:cNvPr>
            <p:cNvSpPr/>
            <p:nvPr/>
          </p:nvSpPr>
          <p:spPr>
            <a:xfrm>
              <a:off x="4160931" y="5237918"/>
              <a:ext cx="204040" cy="204040"/>
            </a:xfrm>
            <a:prstGeom prst="rect">
              <a:avLst/>
            </a:prstGeom>
            <a:solidFill>
              <a:srgbClr val="C4D1DA"/>
            </a:solid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603050405020304" charset="0"/>
                <a:ea typeface="宋体" panose="02010600030101010101" pitchFamily="2" charset="-122"/>
                <a:cs typeface="Times New Roman" panose="02020603050405020304" charset="0"/>
                <a:sym typeface="+mn-ea"/>
              </a:rPr>
              <a:t>Preliminaries</a:t>
            </a:r>
            <a:endParaRPr lang="en-US" altLang="zh-CN" sz="2400" b="1" dirty="0">
              <a:latin typeface="Times New Roman" panose="02020603050405020304" charset="0"/>
              <a:ea typeface="宋体" panose="02010600030101010101" pitchFamily="2" charset="-122"/>
              <a:cs typeface="Times New Roman" panose="0202060305040502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444865" cy="2245360"/>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solidFill>
                  <a:srgbClr val="0432FF"/>
                </a:solidFill>
                <a:latin typeface="Times New Roman" panose="02020603050405020304" charset="0"/>
                <a:ea typeface="宋体" panose="02010600030101010101" pitchFamily="2" charset="-122"/>
                <a:cs typeface="Times New Roman" panose="02020603050405020304" charset="0"/>
                <a:sym typeface="+mn-ea"/>
              </a:rPr>
              <a:t>基本思想</a:t>
            </a:r>
          </a:p>
          <a:p>
            <a:pPr indent="0" fontAlgn="auto">
              <a:buFont typeface="Wingdings" panose="05000000000000000000" pitchFamily="2" charset="2"/>
              <a:buNone/>
            </a:pPr>
            <a:endParaRPr kumimoji="1" lang="zh-CN" altLang="en-US" sz="2800" dirty="0">
              <a:solidFill>
                <a:srgbClr val="0432FF"/>
              </a:solidFill>
              <a:latin typeface="Times New Roman" panose="02020603050405020304" charset="0"/>
              <a:ea typeface="宋体" panose="02010600030101010101" pitchFamily="2" charset="-122"/>
              <a:cs typeface="Times New Roman" panose="02020603050405020304" charset="0"/>
              <a:sym typeface="+mn-ea"/>
            </a:endParaRPr>
          </a:p>
          <a:p>
            <a:pPr indent="0" fontAlgn="auto">
              <a:buFont typeface="Wingdings" panose="05000000000000000000" charset="0"/>
              <a:buNone/>
            </a:pPr>
            <a:r>
              <a:rPr kumimoji="1" lang="en-US" altLang="zh-CN" sz="2800" dirty="0">
                <a:latin typeface="Times New Roman" panose="02020603050405020304" charset="0"/>
                <a:ea typeface="宋体" panose="02010600030101010101" pitchFamily="2" charset="-122"/>
                <a:cs typeface="Times New Roman" panose="02020603050405020304" charset="0"/>
                <a:sym typeface="+mn-ea"/>
              </a:rPr>
              <a:t>   </a:t>
            </a:r>
          </a:p>
          <a:p>
            <a:pPr indent="0" fontAlgn="auto">
              <a:buFont typeface="Wingdings" panose="05000000000000000000" charset="0"/>
              <a:buNone/>
            </a:pPr>
            <a:r>
              <a:rPr kumimoji="1" lang="en-US" altLang="zh-CN" sz="2800" dirty="0">
                <a:latin typeface="Times New Roman" panose="02020603050405020304" charset="0"/>
                <a:ea typeface="宋体" panose="02010600030101010101" pitchFamily="2" charset="-122"/>
                <a:cs typeface="Times New Roman" panose="02020603050405020304" charset="0"/>
                <a:sym typeface="+mn-ea"/>
              </a:rPr>
              <a:t>  </a:t>
            </a:r>
            <a:endParaRPr kumimoji="1" lang="zh-CN" altLang="en-US" sz="2800" dirty="0">
              <a:latin typeface="Times New Roman" panose="02020603050405020304" charset="0"/>
              <a:ea typeface="宋体" panose="02010600030101010101" pitchFamily="2" charset="-122"/>
              <a:cs typeface="Times New Roman" panose="02020603050405020304" charset="0"/>
              <a:sym typeface="+mn-ea"/>
            </a:endParaRPr>
          </a:p>
          <a:p>
            <a:pPr marL="342900" indent="-342900" fontAlgn="auto">
              <a:buFont typeface="Wingdings" panose="05000000000000000000" pitchFamily="2" charset="2"/>
              <a:buChar char="n"/>
            </a:pPr>
            <a:r>
              <a:rPr kumimoji="1" lang="zh-CN" altLang="en-US" sz="2800" dirty="0">
                <a:solidFill>
                  <a:srgbClr val="0432FF"/>
                </a:solidFill>
                <a:latin typeface="Times New Roman" panose="02020603050405020304" charset="0"/>
                <a:ea typeface="宋体" panose="02010600030101010101" pitchFamily="2" charset="-122"/>
                <a:cs typeface="Times New Roman" panose="02020603050405020304" charset="0"/>
                <a:sym typeface="+mn-ea"/>
              </a:rPr>
              <a:t>数学基础与基本操作</a:t>
            </a:r>
            <a:endParaRPr kumimoji="1" lang="en-US" altLang="zh-CN" sz="2800"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p:cNvSpPr txBox="1"/>
          <p:nvPr/>
        </p:nvSpPr>
        <p:spPr>
          <a:xfrm>
            <a:off x="935990" y="3726180"/>
            <a:ext cx="7310110" cy="1477328"/>
          </a:xfrm>
          <a:prstGeom prst="rect">
            <a:avLst/>
          </a:prstGeom>
          <a:noFill/>
        </p:spPr>
        <p:txBody>
          <a:bodyPr wrap="square" rtlCol="0">
            <a:spAutoFit/>
          </a:bodyPr>
          <a:lstStyle/>
          <a:p>
            <a:pPr marL="285750" indent="-285750" fontAlgn="auto">
              <a:buFont typeface="Wingdings" panose="05000000000000000000" charset="0"/>
              <a:buChar char=""/>
            </a:pP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 形态学图像处理的数学基础和所用语言是</a:t>
            </a:r>
            <a:r>
              <a:rPr kumimoji="1"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集合论。</a:t>
            </a:r>
          </a:p>
          <a:p>
            <a:pPr marL="285750" indent="-285750" fontAlgn="auto">
              <a:buFont typeface="Wingdings" panose="05000000000000000000" charset="0"/>
              <a:buChar char=""/>
            </a:pP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 形态学图像处理的基本运算有4个：</a:t>
            </a:r>
            <a:r>
              <a:rPr kumimoji="1"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膨胀、腐蚀、开启、闭合</a:t>
            </a: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a:t>
            </a:r>
          </a:p>
          <a:p>
            <a:endParaRPr lang="zh-CN" altLang="en-US" dirty="0"/>
          </a:p>
        </p:txBody>
      </p:sp>
      <p:sp>
        <p:nvSpPr>
          <p:cNvPr id="7" name="文本框 6"/>
          <p:cNvSpPr txBox="1"/>
          <p:nvPr/>
        </p:nvSpPr>
        <p:spPr>
          <a:xfrm>
            <a:off x="897899" y="2048301"/>
            <a:ext cx="7348201" cy="830997"/>
          </a:xfrm>
          <a:prstGeom prst="rect">
            <a:avLst/>
          </a:prstGeom>
          <a:noFill/>
        </p:spPr>
        <p:txBody>
          <a:bodyPr wrap="square" rtlCol="0">
            <a:spAutoFit/>
          </a:bodyPr>
          <a:lstStyle/>
          <a:p>
            <a:pPr marL="342900" indent="-342900">
              <a:buFont typeface="Wingdings" panose="05000000000000000000" charset="0"/>
              <a:buChar char=""/>
            </a:pP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使用具有一定形态的</a:t>
            </a:r>
            <a:r>
              <a:rPr kumimoji="1"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结构元素</a:t>
            </a: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去</a:t>
            </a:r>
            <a:r>
              <a:rPr kumimoji="1"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度量和提取</a:t>
            </a:r>
            <a:r>
              <a:rPr kumimoji="1" lang="zh-CN" altLang="en-US" sz="2400" dirty="0">
                <a:latin typeface="Times New Roman" panose="02020603050405020304" charset="0"/>
                <a:ea typeface="宋体" panose="02010600030101010101" pitchFamily="2" charset="-122"/>
                <a:cs typeface="Times New Roman" panose="02020603050405020304" charset="0"/>
                <a:sym typeface="+mn-ea"/>
              </a:rPr>
              <a:t>图像中对应形状，以达到对图像进行处理和分段的目的。</a:t>
            </a:r>
            <a:endParaRPr lang="zh-CN"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341120"/>
            <a:ext cx="8669655" cy="310769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连通分量提取</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vs</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sp>
        <p:nvSpPr>
          <p:cNvPr id="16" name="副标题 2">
            <a:extLst>
              <a:ext uri="{FF2B5EF4-FFF2-40B4-BE49-F238E27FC236}">
                <a16:creationId xmlns:a16="http://schemas.microsoft.com/office/drawing/2014/main" id="{9D87DA2F-4041-03E2-6915-0E48EE4CE55F}"/>
              </a:ext>
            </a:extLst>
          </p:cNvPr>
          <p:cNvSpPr txBox="1">
            <a:spLocks/>
          </p:cNvSpPr>
          <p:nvPr/>
        </p:nvSpPr>
        <p:spPr>
          <a:xfrm>
            <a:off x="1314840" y="2194526"/>
            <a:ext cx="3638892" cy="458445"/>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pPr>
            <a:r>
              <a:rPr lang="zh-CN" altLang="en-US" b="1" dirty="0">
                <a:latin typeface="Source Sans Pro Black" panose="020B0803030403020204" pitchFamily="34" charset="0"/>
                <a:ea typeface="微软雅黑" panose="020B0503020204020204" pitchFamily="34" charset="-122"/>
                <a:sym typeface="Source Sans Pro Black" panose="020B0803030403020204" pitchFamily="34" charset="0"/>
              </a:rPr>
              <a:t>连通分量提取</a:t>
            </a:r>
            <a:endParaRPr lang="en-US" altLang="zh-CN" b="1" dirty="0">
              <a:latin typeface="Source Sans Pro Black" panose="020B0803030403020204" pitchFamily="34" charset="0"/>
              <a:ea typeface="微软雅黑" panose="020B0503020204020204" pitchFamily="34" charset="-122"/>
              <a:sym typeface="Source Sans Pro Black" panose="020B0803030403020204" pitchFamily="34" charset="0"/>
            </a:endParaRPr>
          </a:p>
        </p:txBody>
      </p:sp>
      <p:pic>
        <p:nvPicPr>
          <p:cNvPr id="18" name="图片 17">
            <a:extLst>
              <a:ext uri="{FF2B5EF4-FFF2-40B4-BE49-F238E27FC236}">
                <a16:creationId xmlns:a16="http://schemas.microsoft.com/office/drawing/2014/main" id="{2EE8FF90-B130-E34C-004F-8E286D5B091D}"/>
              </a:ext>
            </a:extLst>
          </p:cNvPr>
          <p:cNvPicPr>
            <a:picLocks noChangeAspect="1"/>
          </p:cNvPicPr>
          <p:nvPr/>
        </p:nvPicPr>
        <p:blipFill>
          <a:blip r:embed="rId4"/>
          <a:stretch>
            <a:fillRect/>
          </a:stretch>
        </p:blipFill>
        <p:spPr>
          <a:xfrm>
            <a:off x="2295841" y="2990062"/>
            <a:ext cx="6017073" cy="593893"/>
          </a:xfrm>
          <a:prstGeom prst="rect">
            <a:avLst/>
          </a:prstGeom>
        </p:spPr>
      </p:pic>
      <p:sp>
        <p:nvSpPr>
          <p:cNvPr id="19" name="副标题 2">
            <a:extLst>
              <a:ext uri="{FF2B5EF4-FFF2-40B4-BE49-F238E27FC236}">
                <a16:creationId xmlns:a16="http://schemas.microsoft.com/office/drawing/2014/main" id="{FC932361-7E59-F09F-802C-0D6408635B20}"/>
              </a:ext>
            </a:extLst>
          </p:cNvPr>
          <p:cNvSpPr txBox="1">
            <a:spLocks/>
          </p:cNvSpPr>
          <p:nvPr/>
        </p:nvSpPr>
        <p:spPr>
          <a:xfrm>
            <a:off x="1314840" y="3921046"/>
            <a:ext cx="3638892" cy="458445"/>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pPr>
            <a:r>
              <a:rPr lang="zh-CN" altLang="en-US" b="1" dirty="0">
                <a:latin typeface="Source Sans Pro Black" panose="020B0803030403020204" pitchFamily="34" charset="0"/>
                <a:ea typeface="微软雅黑" panose="020B0503020204020204" pitchFamily="34" charset="-122"/>
                <a:sym typeface="Source Sans Pro Black" panose="020B0803030403020204" pitchFamily="34" charset="0"/>
              </a:rPr>
              <a:t>孔洞填充</a:t>
            </a:r>
            <a:endParaRPr lang="en-US" altLang="zh-CN" b="1" dirty="0">
              <a:latin typeface="Source Sans Pro Black" panose="020B0803030403020204" pitchFamily="34" charset="0"/>
              <a:ea typeface="微软雅黑" panose="020B0503020204020204" pitchFamily="34" charset="-122"/>
              <a:sym typeface="Source Sans Pro Black" panose="020B0803030403020204" pitchFamily="34" charset="0"/>
            </a:endParaRPr>
          </a:p>
        </p:txBody>
      </p:sp>
      <p:pic>
        <p:nvPicPr>
          <p:cNvPr id="20" name="图片 19">
            <a:extLst>
              <a:ext uri="{FF2B5EF4-FFF2-40B4-BE49-F238E27FC236}">
                <a16:creationId xmlns:a16="http://schemas.microsoft.com/office/drawing/2014/main" id="{0F16E255-839E-B95E-E0E7-88093C25D1C3}"/>
              </a:ext>
            </a:extLst>
          </p:cNvPr>
          <p:cNvPicPr>
            <a:picLocks noChangeAspect="1"/>
          </p:cNvPicPr>
          <p:nvPr/>
        </p:nvPicPr>
        <p:blipFill rotWithShape="1">
          <a:blip r:embed="rId5"/>
          <a:srcRect l="23489" t="40027" r="46995" b="40339"/>
          <a:stretch/>
        </p:blipFill>
        <p:spPr>
          <a:xfrm>
            <a:off x="2195417" y="4555084"/>
            <a:ext cx="3199098" cy="593892"/>
          </a:xfrm>
          <a:prstGeom prst="rect">
            <a:avLst/>
          </a:prstGeom>
        </p:spPr>
      </p:pic>
    </p:spTree>
    <p:extLst>
      <p:ext uri="{BB962C8B-B14F-4D97-AF65-F5344CB8AC3E}">
        <p14:creationId xmlns:p14="http://schemas.microsoft.com/office/powerpoint/2010/main" val="4278924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341120"/>
            <a:ext cx="8669655" cy="290848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凸壳</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1200"/>
              </a:spcBef>
              <a:spcAft>
                <a:spcPts val="0"/>
              </a:spcAft>
              <a:buClrTx/>
              <a:buSzTx/>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定义：含给定点集合的最小凸多边形或凸多面体</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Picture 2">
            <a:extLst>
              <a:ext uri="{FF2B5EF4-FFF2-40B4-BE49-F238E27FC236}">
                <a16:creationId xmlns:a16="http://schemas.microsoft.com/office/drawing/2014/main" id="{3FC187E6-E25E-71EC-5640-1D2437674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348" y="2973164"/>
            <a:ext cx="4647303" cy="195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72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细化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7" name="图片 6"/>
          <p:cNvPicPr>
            <a:picLocks noChangeAspect="1"/>
          </p:cNvPicPr>
          <p:nvPr/>
        </p:nvPicPr>
        <p:blipFill>
          <a:blip r:embed="rId4"/>
          <a:stretch>
            <a:fillRect/>
          </a:stretch>
        </p:blipFill>
        <p:spPr>
          <a:xfrm>
            <a:off x="2847975" y="1268258"/>
            <a:ext cx="3448050" cy="600075"/>
          </a:xfrm>
          <a:prstGeom prst="rect">
            <a:avLst/>
          </a:prstGeom>
        </p:spPr>
      </p:pic>
      <p:pic>
        <p:nvPicPr>
          <p:cNvPr id="11" name="图片 10"/>
          <p:cNvPicPr>
            <a:picLocks noChangeAspect="1"/>
          </p:cNvPicPr>
          <p:nvPr/>
        </p:nvPicPr>
        <p:blipFill>
          <a:blip r:embed="rId5"/>
          <a:stretch>
            <a:fillRect/>
          </a:stretch>
        </p:blipFill>
        <p:spPr>
          <a:xfrm>
            <a:off x="1595437" y="1941195"/>
            <a:ext cx="5953125" cy="1114425"/>
          </a:xfrm>
          <a:prstGeom prst="rect">
            <a:avLst/>
          </a:prstGeom>
        </p:spPr>
      </p:pic>
      <p:pic>
        <p:nvPicPr>
          <p:cNvPr id="14" name="图片 13"/>
          <p:cNvPicPr>
            <a:picLocks noChangeAspect="1"/>
          </p:cNvPicPr>
          <p:nvPr/>
        </p:nvPicPr>
        <p:blipFill>
          <a:blip r:embed="rId6"/>
          <a:stretch>
            <a:fillRect/>
          </a:stretch>
        </p:blipFill>
        <p:spPr>
          <a:xfrm>
            <a:off x="1291589" y="3245728"/>
            <a:ext cx="6886575" cy="2667000"/>
          </a:xfrm>
          <a:prstGeom prst="rect">
            <a:avLst/>
          </a:prstGeom>
        </p:spPr>
      </p:pic>
      <p:sp>
        <p:nvSpPr>
          <p:cNvPr id="3" name="任意多边形: 形状 2">
            <a:extLst>
              <a:ext uri="{FF2B5EF4-FFF2-40B4-BE49-F238E27FC236}">
                <a16:creationId xmlns:a16="http://schemas.microsoft.com/office/drawing/2014/main" id="{E52D0BB4-EACB-0976-6631-26D8913B179D}"/>
              </a:ext>
            </a:extLst>
          </p:cNvPr>
          <p:cNvSpPr/>
          <p:nvPr/>
        </p:nvSpPr>
        <p:spPr>
          <a:xfrm rot="20223333">
            <a:off x="5685191" y="1171416"/>
            <a:ext cx="788628" cy="405418"/>
          </a:xfrm>
          <a:custGeom>
            <a:avLst/>
            <a:gdLst>
              <a:gd name="connsiteX0" fmla="*/ 723626 w 723626"/>
              <a:gd name="connsiteY0" fmla="*/ 634993 h 634993"/>
              <a:gd name="connsiteX1" fmla="*/ 526274 w 723626"/>
              <a:gd name="connsiteY1" fmla="*/ 29779 h 634993"/>
              <a:gd name="connsiteX2" fmla="*/ 0 w 723626"/>
              <a:gd name="connsiteY2" fmla="*/ 148190 h 634993"/>
            </a:gdLst>
            <a:ahLst/>
            <a:cxnLst>
              <a:cxn ang="0">
                <a:pos x="connsiteX0" y="connsiteY0"/>
              </a:cxn>
              <a:cxn ang="0">
                <a:pos x="connsiteX1" y="connsiteY1"/>
              </a:cxn>
              <a:cxn ang="0">
                <a:pos x="connsiteX2" y="connsiteY2"/>
              </a:cxn>
            </a:cxnLst>
            <a:rect l="l" t="t" r="r" b="b"/>
            <a:pathLst>
              <a:path w="723626" h="634993">
                <a:moveTo>
                  <a:pt x="723626" y="634993"/>
                </a:moveTo>
                <a:cubicBezTo>
                  <a:pt x="685252" y="372953"/>
                  <a:pt x="646878" y="110913"/>
                  <a:pt x="526274" y="29779"/>
                </a:cubicBezTo>
                <a:cubicBezTo>
                  <a:pt x="405670" y="-51355"/>
                  <a:pt x="202835" y="48417"/>
                  <a:pt x="0" y="148190"/>
                </a:cubicBezTo>
              </a:path>
            </a:pathLst>
          </a:custGeom>
          <a:noFill/>
          <a:ln w="38100">
            <a:solidFill>
              <a:schemeClr val="accent4"/>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F7B144D-FF90-11D7-E31F-6CFE07C8C820}"/>
              </a:ext>
            </a:extLst>
          </p:cNvPr>
          <p:cNvSpPr txBox="1"/>
          <p:nvPr/>
        </p:nvSpPr>
        <p:spPr>
          <a:xfrm>
            <a:off x="6521646" y="1354301"/>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击中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5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细化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7" name="图片 6"/>
          <p:cNvPicPr>
            <a:picLocks noChangeAspect="1"/>
          </p:cNvPicPr>
          <p:nvPr/>
        </p:nvPicPr>
        <p:blipFill>
          <a:blip r:embed="rId4"/>
          <a:stretch>
            <a:fillRect/>
          </a:stretch>
        </p:blipFill>
        <p:spPr>
          <a:xfrm>
            <a:off x="2847975" y="1268258"/>
            <a:ext cx="3448050" cy="600075"/>
          </a:xfrm>
          <a:prstGeom prst="rect">
            <a:avLst/>
          </a:prstGeom>
        </p:spPr>
      </p:pic>
      <p:pic>
        <p:nvPicPr>
          <p:cNvPr id="11" name="图片 10"/>
          <p:cNvPicPr>
            <a:picLocks noChangeAspect="1"/>
          </p:cNvPicPr>
          <p:nvPr/>
        </p:nvPicPr>
        <p:blipFill>
          <a:blip r:embed="rId5"/>
          <a:stretch>
            <a:fillRect/>
          </a:stretch>
        </p:blipFill>
        <p:spPr>
          <a:xfrm>
            <a:off x="1595437" y="1941195"/>
            <a:ext cx="5953125" cy="1114425"/>
          </a:xfrm>
          <a:prstGeom prst="rect">
            <a:avLst/>
          </a:prstGeom>
        </p:spPr>
      </p:pic>
      <p:pic>
        <p:nvPicPr>
          <p:cNvPr id="6" name="图片 5"/>
          <p:cNvPicPr>
            <a:picLocks noChangeAspect="1"/>
          </p:cNvPicPr>
          <p:nvPr/>
        </p:nvPicPr>
        <p:blipFill>
          <a:blip r:embed="rId6"/>
          <a:stretch>
            <a:fillRect/>
          </a:stretch>
        </p:blipFill>
        <p:spPr>
          <a:xfrm>
            <a:off x="1414461" y="3214479"/>
            <a:ext cx="6315075" cy="25717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细化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7" name="图片 6"/>
          <p:cNvPicPr>
            <a:picLocks noChangeAspect="1"/>
          </p:cNvPicPr>
          <p:nvPr/>
        </p:nvPicPr>
        <p:blipFill>
          <a:blip r:embed="rId4"/>
          <a:stretch>
            <a:fillRect/>
          </a:stretch>
        </p:blipFill>
        <p:spPr>
          <a:xfrm>
            <a:off x="2847975" y="1268258"/>
            <a:ext cx="3448050" cy="600075"/>
          </a:xfrm>
          <a:prstGeom prst="rect">
            <a:avLst/>
          </a:prstGeom>
        </p:spPr>
      </p:pic>
      <p:pic>
        <p:nvPicPr>
          <p:cNvPr id="11" name="图片 10"/>
          <p:cNvPicPr>
            <a:picLocks noChangeAspect="1"/>
          </p:cNvPicPr>
          <p:nvPr/>
        </p:nvPicPr>
        <p:blipFill>
          <a:blip r:embed="rId5"/>
          <a:stretch>
            <a:fillRect/>
          </a:stretch>
        </p:blipFill>
        <p:spPr>
          <a:xfrm>
            <a:off x="1595437" y="1941195"/>
            <a:ext cx="5953125" cy="1114425"/>
          </a:xfrm>
          <a:prstGeom prst="rect">
            <a:avLst/>
          </a:prstGeom>
        </p:spPr>
      </p:pic>
      <p:pic>
        <p:nvPicPr>
          <p:cNvPr id="10" name="图片 9"/>
          <p:cNvPicPr>
            <a:picLocks noChangeAspect="1"/>
          </p:cNvPicPr>
          <p:nvPr/>
        </p:nvPicPr>
        <p:blipFill>
          <a:blip r:embed="rId6"/>
          <a:stretch>
            <a:fillRect/>
          </a:stretch>
        </p:blipFill>
        <p:spPr>
          <a:xfrm>
            <a:off x="1420177" y="3131428"/>
            <a:ext cx="6629400" cy="2895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CF358-25FD-D421-0820-45A20A79CD6D}"/>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574F1D6F-61F5-E013-4932-FFEF58B3D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0"/>
            <a:ext cx="9144000" cy="3193409"/>
          </a:xfrm>
          <a:prstGeom prst="rect">
            <a:avLst/>
          </a:prstGeom>
        </p:spPr>
      </p:pic>
      <p:pic>
        <p:nvPicPr>
          <p:cNvPr id="8" name="图片 7">
            <a:extLst>
              <a:ext uri="{FF2B5EF4-FFF2-40B4-BE49-F238E27FC236}">
                <a16:creationId xmlns:a16="http://schemas.microsoft.com/office/drawing/2014/main" id="{6DE67126-675B-94AB-4CF2-01A3A21B5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9" name="矩形 8">
            <a:extLst>
              <a:ext uri="{FF2B5EF4-FFF2-40B4-BE49-F238E27FC236}">
                <a16:creationId xmlns:a16="http://schemas.microsoft.com/office/drawing/2014/main" id="{C81A4A70-4653-F395-F9E3-1F86F71B4453}"/>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a:extLst>
              <a:ext uri="{FF2B5EF4-FFF2-40B4-BE49-F238E27FC236}">
                <a16:creationId xmlns:a16="http://schemas.microsoft.com/office/drawing/2014/main" id="{B5E92AB5-9038-EA61-3995-EB0F4377826D}"/>
              </a:ext>
            </a:extLst>
          </p:cNvPr>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11" name="直线连接符 4">
            <a:extLst>
              <a:ext uri="{FF2B5EF4-FFF2-40B4-BE49-F238E27FC236}">
                <a16:creationId xmlns:a16="http://schemas.microsoft.com/office/drawing/2014/main" id="{C3E5ACF5-E3D6-B443-96B4-2EEE956FBD3E}"/>
              </a:ext>
            </a:extLst>
          </p:cNvPr>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A2A767F2-D14E-881C-41E5-8E06A524E9A8}"/>
              </a:ext>
            </a:extLst>
          </p:cNvPr>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sp>
        <p:nvSpPr>
          <p:cNvPr id="13" name="矩形 12">
            <a:extLst>
              <a:ext uri="{FF2B5EF4-FFF2-40B4-BE49-F238E27FC236}">
                <a16:creationId xmlns:a16="http://schemas.microsoft.com/office/drawing/2014/main" id="{99F9DDB5-ED21-5027-4352-B1C55CD2F71F}"/>
              </a:ext>
            </a:extLst>
          </p:cNvPr>
          <p:cNvSpPr/>
          <p:nvPr/>
        </p:nvSpPr>
        <p:spPr>
          <a:xfrm>
            <a:off x="400050" y="1341120"/>
            <a:ext cx="8669655"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细化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Tree>
    <p:extLst>
      <p:ext uri="{BB962C8B-B14F-4D97-AF65-F5344CB8AC3E}">
        <p14:creationId xmlns:p14="http://schemas.microsoft.com/office/powerpoint/2010/main" val="1707493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rPr>
              <a:t>粗化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是细化在形态学上的对偶</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另一常规方法：对给定集合的背景（补集）进行细化，再对细化的结果求补集</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Times New Roman" panose="02020503050405090304" charset="0"/>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3" name="图片 2"/>
          <p:cNvPicPr>
            <a:picLocks noChangeAspect="1"/>
          </p:cNvPicPr>
          <p:nvPr/>
        </p:nvPicPr>
        <p:blipFill>
          <a:blip r:embed="rId4"/>
          <a:stretch>
            <a:fillRect/>
          </a:stretch>
        </p:blipFill>
        <p:spPr>
          <a:xfrm>
            <a:off x="3227705" y="1901190"/>
            <a:ext cx="2990215" cy="500380"/>
          </a:xfrm>
          <a:prstGeom prst="rect">
            <a:avLst/>
          </a:prstGeom>
        </p:spPr>
      </p:pic>
      <p:sp>
        <p:nvSpPr>
          <p:cNvPr id="6" name="任意多边形: 形状 5">
            <a:extLst>
              <a:ext uri="{FF2B5EF4-FFF2-40B4-BE49-F238E27FC236}">
                <a16:creationId xmlns:a16="http://schemas.microsoft.com/office/drawing/2014/main" id="{875DDBC7-4441-B472-329C-DE6AB408ADBD}"/>
              </a:ext>
            </a:extLst>
          </p:cNvPr>
          <p:cNvSpPr/>
          <p:nvPr/>
        </p:nvSpPr>
        <p:spPr>
          <a:xfrm rot="20223333">
            <a:off x="5564996" y="1713244"/>
            <a:ext cx="788628" cy="405418"/>
          </a:xfrm>
          <a:custGeom>
            <a:avLst/>
            <a:gdLst>
              <a:gd name="connsiteX0" fmla="*/ 723626 w 723626"/>
              <a:gd name="connsiteY0" fmla="*/ 634993 h 634993"/>
              <a:gd name="connsiteX1" fmla="*/ 526274 w 723626"/>
              <a:gd name="connsiteY1" fmla="*/ 29779 h 634993"/>
              <a:gd name="connsiteX2" fmla="*/ 0 w 723626"/>
              <a:gd name="connsiteY2" fmla="*/ 148190 h 634993"/>
            </a:gdLst>
            <a:ahLst/>
            <a:cxnLst>
              <a:cxn ang="0">
                <a:pos x="connsiteX0" y="connsiteY0"/>
              </a:cxn>
              <a:cxn ang="0">
                <a:pos x="connsiteX1" y="connsiteY1"/>
              </a:cxn>
              <a:cxn ang="0">
                <a:pos x="connsiteX2" y="connsiteY2"/>
              </a:cxn>
            </a:cxnLst>
            <a:rect l="l" t="t" r="r" b="b"/>
            <a:pathLst>
              <a:path w="723626" h="634993">
                <a:moveTo>
                  <a:pt x="723626" y="634993"/>
                </a:moveTo>
                <a:cubicBezTo>
                  <a:pt x="685252" y="372953"/>
                  <a:pt x="646878" y="110913"/>
                  <a:pt x="526274" y="29779"/>
                </a:cubicBezTo>
                <a:cubicBezTo>
                  <a:pt x="405670" y="-51355"/>
                  <a:pt x="202835" y="48417"/>
                  <a:pt x="0" y="148190"/>
                </a:cubicBezTo>
              </a:path>
            </a:pathLst>
          </a:custGeom>
          <a:noFill/>
          <a:ln w="38100">
            <a:solidFill>
              <a:schemeClr val="accent4"/>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6A922B0-5249-C1CE-4C99-2211A2E1394E}"/>
              </a:ext>
            </a:extLst>
          </p:cNvPr>
          <p:cNvSpPr txBox="1"/>
          <p:nvPr/>
        </p:nvSpPr>
        <p:spPr>
          <a:xfrm>
            <a:off x="6401451" y="1896129"/>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击中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25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96938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粗化</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6" name="图片 5"/>
          <p:cNvPicPr>
            <a:picLocks noChangeAspect="1"/>
          </p:cNvPicPr>
          <p:nvPr/>
        </p:nvPicPr>
        <p:blipFill>
          <a:blip r:embed="rId4"/>
          <a:stretch>
            <a:fillRect/>
          </a:stretch>
        </p:blipFill>
        <p:spPr>
          <a:xfrm>
            <a:off x="1870710" y="1835150"/>
            <a:ext cx="5727700" cy="4572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4319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骨架</a:t>
            </a:r>
          </a:p>
          <a:p>
            <a:pPr marL="457200" marR="0" lvl="0" indent="-457200" algn="l" defTabSz="914400" rtl="0" eaLnBrk="1" fontAlgn="auto" latinLnBrk="0" hangingPunct="1">
              <a:lnSpc>
                <a:spcPct val="100000"/>
              </a:lnSpc>
              <a:spcBef>
                <a:spcPts val="1800"/>
              </a:spcBef>
              <a:spcAft>
                <a:spcPts val="0"/>
              </a:spcAft>
              <a:buClrTx/>
              <a:buSzTx/>
              <a:buFont typeface="Arial" panose="020B0604020202020204" pitchFamily="34"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用来获取区域中</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2</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个</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或多个</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边界的像素</a:t>
            </a:r>
            <a:r>
              <a:rPr kumimoji="1" lang="zh-CN" altLang="en-US" sz="28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中心线</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，促使该区域的表达更加简洁、更方便处理。</a:t>
            </a:r>
          </a:p>
          <a:p>
            <a:pPr marL="457200" marR="0" lvl="0" indent="-457200" algn="l" defTabSz="914400" rtl="0" eaLnBrk="1" fontAlgn="auto" latinLnBrk="0" hangingPunct="1">
              <a:lnSpc>
                <a:spcPct val="100000"/>
              </a:lnSpc>
              <a:spcBef>
                <a:spcPts val="1800"/>
              </a:spcBef>
              <a:spcAft>
                <a:spcPts val="0"/>
              </a:spcAft>
              <a:buClrTx/>
              <a:buSzTx/>
              <a:buFont typeface="Arial" panose="020B0604020202020204" pitchFamily="34"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提供非常好的形状描述，便于物体形状结构、拓扑描述和特征提取，如长度、分叉等</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4201160" y="4239260"/>
            <a:ext cx="5005705" cy="225425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439991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骨架</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集合</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内由不同位置的最大圆盘</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D</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baseline="-250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z</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的圆心</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z</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所构成的集合称为</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的骨架</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S</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A</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其中，最大圆盘</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D</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baseline="-250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z</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与集合</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的边界存在两个及以上的接触</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7" name="图片 6"/>
          <p:cNvPicPr>
            <a:picLocks noChangeAspect="1"/>
          </p:cNvPicPr>
          <p:nvPr/>
        </p:nvPicPr>
        <p:blipFill>
          <a:blip r:embed="rId5"/>
          <a:stretch>
            <a:fillRect/>
          </a:stretch>
        </p:blipFill>
        <p:spPr>
          <a:xfrm>
            <a:off x="-27940" y="4177030"/>
            <a:ext cx="4569460" cy="2379345"/>
          </a:xfrm>
          <a:prstGeom prst="rect">
            <a:avLst/>
          </a:prstGeom>
        </p:spPr>
      </p:pic>
      <p:pic>
        <p:nvPicPr>
          <p:cNvPr id="11" name="图片 10"/>
          <p:cNvPicPr>
            <a:picLocks noChangeAspect="1"/>
          </p:cNvPicPr>
          <p:nvPr/>
        </p:nvPicPr>
        <p:blipFill>
          <a:blip r:embed="rId6"/>
          <a:stretch>
            <a:fillRect/>
          </a:stretch>
        </p:blipFill>
        <p:spPr>
          <a:xfrm>
            <a:off x="3515360" y="3129915"/>
            <a:ext cx="2438400" cy="838200"/>
          </a:xfrm>
          <a:prstGeom prst="rect">
            <a:avLst/>
          </a:prstGeom>
        </p:spPr>
      </p:pic>
    </p:spTree>
    <p:extLst>
      <p:ext uri="{BB962C8B-B14F-4D97-AF65-F5344CB8AC3E}">
        <p14:creationId xmlns:p14="http://schemas.microsoft.com/office/powerpoint/2010/main" val="232185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161020" cy="954107"/>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集合</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p:cNvPicPr>
            <a:picLocks noChangeAspect="1"/>
          </p:cNvPicPr>
          <p:nvPr/>
        </p:nvPicPr>
        <p:blipFill>
          <a:blip r:embed="rId4"/>
          <a:stretch>
            <a:fillRect/>
          </a:stretch>
        </p:blipFill>
        <p:spPr>
          <a:xfrm>
            <a:off x="219075" y="1841110"/>
            <a:ext cx="8924925" cy="46005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818E266-B542-A702-FE4F-5AA4D867361C}"/>
              </a:ext>
            </a:extLst>
          </p:cNvPr>
          <p:cNvPicPr>
            <a:picLocks noChangeAspect="1"/>
          </p:cNvPicPr>
          <p:nvPr/>
        </p:nvPicPr>
        <p:blipFill>
          <a:blip r:embed="rId3"/>
          <a:stretch>
            <a:fillRect/>
          </a:stretch>
        </p:blipFill>
        <p:spPr>
          <a:xfrm>
            <a:off x="5870948" y="2153920"/>
            <a:ext cx="2582048" cy="235597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669655" cy="384720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骨架</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vs</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细化</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457200" marR="0" lvl="0" indent="-457200" algn="l" defTabSz="914400" rtl="0" eaLnBrk="1" fontAlgn="auto" latinLnBrk="0" hangingPunct="1">
              <a:lnSpc>
                <a:spcPct val="100000"/>
              </a:lnSpc>
              <a:spcBef>
                <a:spcPts val="1200"/>
              </a:spcBef>
              <a:spcAft>
                <a:spcPts val="0"/>
              </a:spcAft>
              <a:buClrTx/>
              <a:buSzTx/>
              <a:buFont typeface="Arial" panose="020B0604020202020204" pitchFamily="34" charset="0"/>
              <a:buChar char="•"/>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骨架与细化的操作非常近似</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457200" marR="0" lvl="0" indent="-457200" algn="l" defTabSz="914400" rtl="0" eaLnBrk="1" fontAlgn="auto" latinLnBrk="0" hangingPunct="1">
              <a:lnSpc>
                <a:spcPct val="100000"/>
              </a:lnSpc>
              <a:spcBef>
                <a:spcPts val="1200"/>
              </a:spcBef>
              <a:spcAft>
                <a:spcPts val="0"/>
              </a:spcAft>
              <a:buClrTx/>
              <a:buSzTx/>
              <a:buFont typeface="Arial" panose="020B0604020202020204" pitchFamily="34" charset="0"/>
              <a:buChar char="•"/>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不同结构元产生的不同结果</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6" name="图片 5">
            <a:extLst>
              <a:ext uri="{FF2B5EF4-FFF2-40B4-BE49-F238E27FC236}">
                <a16:creationId xmlns:a16="http://schemas.microsoft.com/office/drawing/2014/main" id="{23518A80-18E9-A4B1-2D1C-6558C1D0B69E}"/>
              </a:ext>
            </a:extLst>
          </p:cNvPr>
          <p:cNvPicPr>
            <a:picLocks noChangeAspect="1"/>
          </p:cNvPicPr>
          <p:nvPr/>
        </p:nvPicPr>
        <p:blipFill>
          <a:blip r:embed="rId5"/>
          <a:stretch>
            <a:fillRect/>
          </a:stretch>
        </p:blipFill>
        <p:spPr>
          <a:xfrm>
            <a:off x="815481" y="3549142"/>
            <a:ext cx="2662985" cy="2458140"/>
          </a:xfrm>
          <a:prstGeom prst="rect">
            <a:avLst/>
          </a:prstGeom>
        </p:spPr>
      </p:pic>
      <p:pic>
        <p:nvPicPr>
          <p:cNvPr id="16" name="图片 15">
            <a:extLst>
              <a:ext uri="{FF2B5EF4-FFF2-40B4-BE49-F238E27FC236}">
                <a16:creationId xmlns:a16="http://schemas.microsoft.com/office/drawing/2014/main" id="{917825C7-A346-D82C-9541-B69A204A2BD1}"/>
              </a:ext>
            </a:extLst>
          </p:cNvPr>
          <p:cNvPicPr>
            <a:picLocks noChangeAspect="1"/>
          </p:cNvPicPr>
          <p:nvPr/>
        </p:nvPicPr>
        <p:blipFill>
          <a:blip r:embed="rId6"/>
          <a:stretch>
            <a:fillRect/>
          </a:stretch>
        </p:blipFill>
        <p:spPr>
          <a:xfrm>
            <a:off x="5870948" y="4470267"/>
            <a:ext cx="2601134" cy="2355970"/>
          </a:xfrm>
          <a:prstGeom prst="rect">
            <a:avLst/>
          </a:prstGeom>
        </p:spPr>
      </p:pic>
      <p:cxnSp>
        <p:nvCxnSpPr>
          <p:cNvPr id="18" name="直接箭头连接符 17">
            <a:extLst>
              <a:ext uri="{FF2B5EF4-FFF2-40B4-BE49-F238E27FC236}">
                <a16:creationId xmlns:a16="http://schemas.microsoft.com/office/drawing/2014/main" id="{11B55FED-631D-E9B6-AB61-4ED679904D96}"/>
              </a:ext>
            </a:extLst>
          </p:cNvPr>
          <p:cNvCxnSpPr>
            <a:cxnSpLocks/>
          </p:cNvCxnSpPr>
          <p:nvPr/>
        </p:nvCxnSpPr>
        <p:spPr>
          <a:xfrm flipV="1">
            <a:off x="3766657" y="3308931"/>
            <a:ext cx="1891062" cy="138865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ADCF99C-9979-D149-3CD8-6BC83954E846}"/>
              </a:ext>
            </a:extLst>
          </p:cNvPr>
          <p:cNvCxnSpPr>
            <a:cxnSpLocks/>
          </p:cNvCxnSpPr>
          <p:nvPr/>
        </p:nvCxnSpPr>
        <p:spPr>
          <a:xfrm>
            <a:off x="3766657" y="4958365"/>
            <a:ext cx="1891062" cy="104891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8443C1A-9AB7-E589-342D-D847ACF20A30}"/>
              </a:ext>
            </a:extLst>
          </p:cNvPr>
          <p:cNvSpPr txBox="1"/>
          <p:nvPr/>
        </p:nvSpPr>
        <p:spPr>
          <a:xfrm>
            <a:off x="4122936" y="3590445"/>
            <a:ext cx="800219" cy="461665"/>
          </a:xfrm>
          <a:prstGeom prst="rect">
            <a:avLst/>
          </a:prstGeom>
          <a:solidFill>
            <a:schemeClr val="bg1"/>
          </a:solid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骨架</a:t>
            </a:r>
          </a:p>
        </p:txBody>
      </p:sp>
      <p:sp>
        <p:nvSpPr>
          <p:cNvPr id="28" name="文本框 27">
            <a:extLst>
              <a:ext uri="{FF2B5EF4-FFF2-40B4-BE49-F238E27FC236}">
                <a16:creationId xmlns:a16="http://schemas.microsoft.com/office/drawing/2014/main" id="{C0B5D772-3347-DF3B-3FAD-88F84E38DEF8}"/>
              </a:ext>
            </a:extLst>
          </p:cNvPr>
          <p:cNvSpPr txBox="1"/>
          <p:nvPr/>
        </p:nvSpPr>
        <p:spPr>
          <a:xfrm>
            <a:off x="4274597" y="5008176"/>
            <a:ext cx="800219" cy="461665"/>
          </a:xfrm>
          <a:prstGeom prst="rect">
            <a:avLst/>
          </a:prstGeom>
          <a:solidFill>
            <a:schemeClr val="bg1"/>
          </a:solid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细化</a:t>
            </a:r>
          </a:p>
        </p:txBody>
      </p:sp>
    </p:spTree>
    <p:extLst>
      <p:ext uri="{BB962C8B-B14F-4D97-AF65-F5344CB8AC3E}">
        <p14:creationId xmlns:p14="http://schemas.microsoft.com/office/powerpoint/2010/main" val="383587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250"/>
                                        <p:tgtEl>
                                          <p:spTgt spid="27"/>
                                        </p:tgtEl>
                                      </p:cBhvr>
                                    </p:animEffect>
                                  </p:childTnLst>
                                </p:cTn>
                              </p:par>
                              <p:par>
                                <p:cTn id="12" presetID="22" presetClass="entr" presetSubtype="4"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250"/>
                                        <p:tgtEl>
                                          <p:spTgt spid="18"/>
                                        </p:tgtEl>
                                      </p:cBhvr>
                                    </p:animEffect>
                                  </p:childTnLst>
                                </p:cTn>
                              </p:par>
                            </p:childTnLst>
                          </p:cTn>
                        </p:par>
                        <p:par>
                          <p:cTn id="15" fill="hold">
                            <p:stCondLst>
                              <p:cond delay="250"/>
                            </p:stCondLst>
                            <p:childTnLst>
                              <p:par>
                                <p:cTn id="16" presetID="1"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250"/>
                                        <p:tgtEl>
                                          <p:spTgt spid="28"/>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250"/>
                                        <p:tgtEl>
                                          <p:spTgt spid="20"/>
                                        </p:tgtEl>
                                      </p:cBhvr>
                                    </p:animEffect>
                                  </p:childTnLst>
                                </p:cTn>
                              </p:par>
                            </p:childTnLst>
                          </p:cTn>
                        </p:par>
                        <p:par>
                          <p:cTn id="26" fill="hold">
                            <p:stCondLst>
                              <p:cond delay="250"/>
                            </p:stCondLst>
                            <p:childTnLst>
                              <p:par>
                                <p:cTn id="27" presetID="1"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2632744" y="3168761"/>
            <a:ext cx="3992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669655" cy="447357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形态学重建</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给定两幅图像的前提下，实现由对图像的重建</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两幅图像分别定义</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标记图像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：变换起点</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模版图像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：约束变换</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标记图像</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 </a:t>
                </a:r>
                <a14:m>
                  <m:oMath xmlns:m="http://schemas.openxmlformats.org/officeDocument/2006/math">
                    <m:r>
                      <a:rPr kumimoji="1" lang="en-US" altLang="zh-CN" sz="2800" i="1"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oMath>
                </a14:m>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模版图像</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669655" cy="4473575"/>
              </a:xfrm>
              <a:prstGeom prst="rect">
                <a:avLst/>
              </a:prstGeom>
              <a:blipFill>
                <a:blip r:embed="rId4"/>
                <a:stretch>
                  <a:fillRect l="-1266" t="-1771"/>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测地膨胀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表示大小为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的标记图像</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关于模版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的测地膨胀，其中，</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是结构元</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3" name="图片 2"/>
          <p:cNvPicPr>
            <a:picLocks noChangeAspect="1"/>
          </p:cNvPicPr>
          <p:nvPr/>
        </p:nvPicPr>
        <p:blipFill>
          <a:blip r:embed="rId4"/>
          <a:stretch>
            <a:fillRect/>
          </a:stretch>
        </p:blipFill>
        <p:spPr>
          <a:xfrm>
            <a:off x="3049151" y="1591402"/>
            <a:ext cx="2832100" cy="533400"/>
          </a:xfrm>
          <a:prstGeom prst="rect">
            <a:avLst/>
          </a:prstGeom>
        </p:spPr>
      </p:pic>
      <p:pic>
        <p:nvPicPr>
          <p:cNvPr id="6" name="图片 5"/>
          <p:cNvPicPr>
            <a:picLocks noChangeAspect="1"/>
          </p:cNvPicPr>
          <p:nvPr/>
        </p:nvPicPr>
        <p:blipFill>
          <a:blip r:embed="rId5"/>
          <a:stretch>
            <a:fillRect/>
          </a:stretch>
        </p:blipFill>
        <p:spPr>
          <a:xfrm>
            <a:off x="600710" y="3071495"/>
            <a:ext cx="8114665" cy="3708400"/>
          </a:xfrm>
          <a:prstGeom prst="rect">
            <a:avLst/>
          </a:prstGeom>
        </p:spPr>
      </p:pic>
      <p:sp>
        <p:nvSpPr>
          <p:cNvPr id="7" name="矩形 6"/>
          <p:cNvSpPr/>
          <p:nvPr/>
        </p:nvSpPr>
        <p:spPr>
          <a:xfrm>
            <a:off x="952365" y="5162165"/>
            <a:ext cx="554355" cy="554355"/>
          </a:xfrm>
          <a:prstGeom prst="rect">
            <a:avLst/>
          </a:prstGeom>
          <a:solidFill>
            <a:schemeClr val="tx2">
              <a:lumMod val="60000"/>
              <a:lumOff val="40000"/>
              <a:alpha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文本框 9">
            <a:extLst>
              <a:ext uri="{FF2B5EF4-FFF2-40B4-BE49-F238E27FC236}">
                <a16:creationId xmlns:a16="http://schemas.microsoft.com/office/drawing/2014/main" id="{87093108-B552-1CE1-54A5-CA850B3AD4D3}"/>
              </a:ext>
            </a:extLst>
          </p:cNvPr>
          <p:cNvSpPr txBox="1"/>
          <p:nvPr/>
        </p:nvSpPr>
        <p:spPr>
          <a:xfrm>
            <a:off x="6002894" y="1141468"/>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类似于提取连通分量</a:t>
            </a:r>
          </a:p>
        </p:txBody>
      </p:sp>
      <p:sp>
        <p:nvSpPr>
          <p:cNvPr id="11" name="弧形 10">
            <a:extLst>
              <a:ext uri="{FF2B5EF4-FFF2-40B4-BE49-F238E27FC236}">
                <a16:creationId xmlns:a16="http://schemas.microsoft.com/office/drawing/2014/main" id="{AD4744EB-1456-0F59-A35F-AD42C2AF87D4}"/>
              </a:ext>
            </a:extLst>
          </p:cNvPr>
          <p:cNvSpPr/>
          <p:nvPr/>
        </p:nvSpPr>
        <p:spPr>
          <a:xfrm rot="17282965">
            <a:off x="5282196" y="1290043"/>
            <a:ext cx="1154899" cy="1193714"/>
          </a:xfrm>
          <a:prstGeom prst="arc">
            <a:avLst/>
          </a:prstGeom>
          <a:ln w="38100">
            <a:headEnd type="triangle"/>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289685"/>
                <a:ext cx="8669655" cy="543115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测地膨胀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表示大小为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的标记图像</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关于模版</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的测地膨胀，其中，</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𝐷</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d>
                          <m:dPr>
                            <m:ctrlPr>
                              <a:rPr kumimoji="1"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sym typeface="+mn-ea"/>
                              </a:rPr>
                            </m:ctrlPr>
                          </m:dPr>
                          <m:e>
                            <m:r>
                              <a:rPr kumimoji="1"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sym typeface="+mn-ea"/>
                              </a:rPr>
                              <m:t>0</m:t>
                            </m:r>
                          </m:e>
                        </m:d>
                      </m:sup>
                    </m:sSubSup>
                  </m:oMath>
                </a14:m>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 </a:t>
                </a:r>
                <a:r>
                  <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膨胀形态学重构</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反复进行测地膨胀迭代</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至</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状态稳定，即</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𝐷</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r>
                          <a:rPr kumimoji="1"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𝑘</m:t>
                        </m:r>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sup>
                    </m:sSubSup>
                  </m:oMath>
                </a14:m>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𝐷</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r>
                          <a:rPr kumimoji="1"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𝑘</m:t>
                        </m:r>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+1)</m:t>
                        </m:r>
                      </m:sup>
                    </m:sSubSup>
                  </m:oMath>
                </a14:m>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289685"/>
                <a:ext cx="8669655" cy="5431155"/>
              </a:xfrm>
              <a:prstGeom prst="rect">
                <a:avLst/>
              </a:prstGeom>
              <a:blipFill>
                <a:blip r:embed="rId4"/>
                <a:stretch>
                  <a:fillRect l="-1477" t="-1571" r="-5204"/>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11" name="图片 10"/>
          <p:cNvPicPr>
            <a:picLocks noChangeAspect="1"/>
          </p:cNvPicPr>
          <p:nvPr/>
        </p:nvPicPr>
        <p:blipFill>
          <a:blip r:embed="rId5"/>
          <a:stretch>
            <a:fillRect/>
          </a:stretch>
        </p:blipFill>
        <p:spPr>
          <a:xfrm>
            <a:off x="2984500" y="1813560"/>
            <a:ext cx="3175000" cy="596900"/>
          </a:xfrm>
          <a:prstGeom prst="rect">
            <a:avLst/>
          </a:prstGeom>
        </p:spPr>
      </p:pic>
      <p:pic>
        <p:nvPicPr>
          <p:cNvPr id="12" name="图片 11"/>
          <p:cNvPicPr>
            <a:picLocks noChangeAspect="1"/>
          </p:cNvPicPr>
          <p:nvPr/>
        </p:nvPicPr>
        <p:blipFill>
          <a:blip r:embed="rId6"/>
          <a:stretch>
            <a:fillRect/>
          </a:stretch>
        </p:blipFill>
        <p:spPr>
          <a:xfrm>
            <a:off x="3528060" y="4524375"/>
            <a:ext cx="2413000" cy="5461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膨胀形态学重构</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14" name="图片 13"/>
          <p:cNvPicPr>
            <a:picLocks noChangeAspect="1"/>
          </p:cNvPicPr>
          <p:nvPr/>
        </p:nvPicPr>
        <p:blipFill>
          <a:blip r:embed="rId4"/>
          <a:stretch>
            <a:fillRect/>
          </a:stretch>
        </p:blipFill>
        <p:spPr>
          <a:xfrm>
            <a:off x="228600" y="1865630"/>
            <a:ext cx="8687435" cy="5067300"/>
          </a:xfrm>
          <a:prstGeom prst="rect">
            <a:avLst/>
          </a:prstGeom>
        </p:spPr>
      </p:pic>
      <p:grpSp>
        <p:nvGrpSpPr>
          <p:cNvPr id="17" name="组合 16"/>
          <p:cNvGrpSpPr/>
          <p:nvPr/>
        </p:nvGrpSpPr>
        <p:grpSpPr>
          <a:xfrm>
            <a:off x="800200" y="2349400"/>
            <a:ext cx="393333" cy="403425"/>
            <a:chOff x="1245" y="3715"/>
            <a:chExt cx="650" cy="636"/>
          </a:xfrm>
          <a:solidFill>
            <a:schemeClr val="tx2">
              <a:lumMod val="60000"/>
              <a:lumOff val="40000"/>
              <a:alpha val="53000"/>
            </a:schemeClr>
          </a:solidFill>
        </p:grpSpPr>
        <p:sp>
          <p:nvSpPr>
            <p:cNvPr id="15" name="矩形 14"/>
            <p:cNvSpPr/>
            <p:nvPr/>
          </p:nvSpPr>
          <p:spPr>
            <a:xfrm>
              <a:off x="1245" y="3715"/>
              <a:ext cx="322" cy="617"/>
            </a:xfrm>
            <a:prstGeom prst="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45" y="4061"/>
              <a:ext cx="650" cy="290"/>
            </a:xfrm>
            <a:prstGeom prst="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5"/>
          <a:stretch>
            <a:fillRect/>
          </a:stretch>
        </p:blipFill>
        <p:spPr>
          <a:xfrm>
            <a:off x="6958965" y="890905"/>
            <a:ext cx="1016000" cy="86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48310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测地腐蚀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表示大小为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1</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的标记图像</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关于模版</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的测地腐蚀，其中，</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是结构元</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10" name="图片 9"/>
          <p:cNvPicPr>
            <a:picLocks noChangeAspect="1"/>
          </p:cNvPicPr>
          <p:nvPr/>
        </p:nvPicPr>
        <p:blipFill>
          <a:blip r:embed="rId4"/>
          <a:stretch>
            <a:fillRect/>
          </a:stretch>
        </p:blipFill>
        <p:spPr>
          <a:xfrm>
            <a:off x="3228975" y="1529715"/>
            <a:ext cx="2857500" cy="571500"/>
          </a:xfrm>
          <a:prstGeom prst="rect">
            <a:avLst/>
          </a:prstGeom>
        </p:spPr>
      </p:pic>
      <p:pic>
        <p:nvPicPr>
          <p:cNvPr id="11" name="图片 10"/>
          <p:cNvPicPr>
            <a:picLocks noChangeAspect="1"/>
          </p:cNvPicPr>
          <p:nvPr/>
        </p:nvPicPr>
        <p:blipFill>
          <a:blip r:embed="rId5"/>
          <a:stretch>
            <a:fillRect/>
          </a:stretch>
        </p:blipFill>
        <p:spPr>
          <a:xfrm>
            <a:off x="815340" y="3096260"/>
            <a:ext cx="7684135" cy="3683635"/>
          </a:xfrm>
          <a:prstGeom prst="rect">
            <a:avLst/>
          </a:prstGeom>
        </p:spPr>
      </p:pic>
      <p:sp>
        <p:nvSpPr>
          <p:cNvPr id="12" name="矩形 11"/>
          <p:cNvSpPr/>
          <p:nvPr/>
        </p:nvSpPr>
        <p:spPr>
          <a:xfrm>
            <a:off x="1294130" y="5317490"/>
            <a:ext cx="554355" cy="168275"/>
          </a:xfrm>
          <a:prstGeom prst="rect">
            <a:avLst/>
          </a:prstGeom>
          <a:solidFill>
            <a:schemeClr val="tx2">
              <a:lumMod val="60000"/>
              <a:lumOff val="40000"/>
              <a:alpha val="67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1835150" y="5497830"/>
            <a:ext cx="180975" cy="168275"/>
          </a:xfrm>
          <a:prstGeom prst="rect">
            <a:avLst/>
          </a:prstGeom>
          <a:solidFill>
            <a:schemeClr val="tx2">
              <a:lumMod val="60000"/>
              <a:lumOff val="40000"/>
              <a:alpha val="67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289685"/>
                <a:ext cx="8669655" cy="56010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测地腐蚀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表示大小为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n</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的标记图像</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关于模版</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的测地腐蚀，其中，</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𝐸</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(0)</m:t>
                        </m:r>
                      </m:sup>
                    </m:sSubSup>
                  </m:oMath>
                </a14:m>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 </a:t>
                </a:r>
                <a:r>
                  <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腐蚀形态学重构</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表示</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关于</a:t>
                </a:r>
                <a:r>
                  <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反复进行测地腐蚀迭代至状态稳定，即</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𝐸</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r>
                          <m:rPr>
                            <m:sty m:val="p"/>
                          </m:rP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k</m:t>
                        </m:r>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sup>
                    </m:sSubSup>
                  </m:oMath>
                </a14:m>
                <a:r>
                  <a:rPr kumimoji="1" lang="zh-CN" altLang="en-US"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r>
                  <a:rPr kumimoji="1" lang="en-US" altLang="zh-CN"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 </a:t>
                </a:r>
                <a14:m>
                  <m:oMath xmlns:m="http://schemas.openxmlformats.org/officeDocument/2006/math">
                    <m:sSubSup>
                      <m:sSubSupPr>
                        <m:ctrlP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ctrlPr>
                      </m:sSubSupPr>
                      <m:e>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𝐸</m:t>
                        </m:r>
                      </m:e>
                      <m:sub>
                        <m:r>
                          <a:rPr kumimoji="1"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𝐺</m:t>
                        </m:r>
                      </m:sub>
                      <m:sup>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r>
                          <m:rPr>
                            <m:sty m:val="p"/>
                          </m:rP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k</m:t>
                        </m:r>
                        <m:r>
                          <a:rPr kumimoji="1"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+1)</m:t>
                        </m:r>
                      </m:sup>
                    </m:sSubSup>
                  </m:oMath>
                </a14:m>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r>
                  <a:rPr kumimoji="1" lang="zh-CN" altLang="en-US"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00050" y="1289685"/>
                <a:ext cx="8669655" cy="5601020"/>
              </a:xfrm>
              <a:prstGeom prst="rect">
                <a:avLst/>
              </a:prstGeom>
              <a:blipFill>
                <a:blip r:embed="rId4"/>
                <a:stretch>
                  <a:fillRect l="-1477" t="-1525" r="-5204"/>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3" name="图片 2"/>
          <p:cNvPicPr>
            <a:picLocks noChangeAspect="1"/>
          </p:cNvPicPr>
          <p:nvPr/>
        </p:nvPicPr>
        <p:blipFill>
          <a:blip r:embed="rId5"/>
          <a:stretch>
            <a:fillRect/>
          </a:stretch>
        </p:blipFill>
        <p:spPr>
          <a:xfrm>
            <a:off x="3004820" y="1730375"/>
            <a:ext cx="3098800" cy="647700"/>
          </a:xfrm>
          <a:prstGeom prst="rect">
            <a:avLst/>
          </a:prstGeom>
        </p:spPr>
      </p:pic>
      <p:pic>
        <p:nvPicPr>
          <p:cNvPr id="6" name="图片 5"/>
          <p:cNvPicPr>
            <a:picLocks noChangeAspect="1"/>
          </p:cNvPicPr>
          <p:nvPr/>
        </p:nvPicPr>
        <p:blipFill>
          <a:blip r:embed="rId6"/>
          <a:stretch>
            <a:fillRect/>
          </a:stretch>
        </p:blipFill>
        <p:spPr>
          <a:xfrm>
            <a:off x="3636010" y="4512945"/>
            <a:ext cx="2197100" cy="4699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腐蚀形态学重构</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19" name="图片 18"/>
          <p:cNvPicPr>
            <a:picLocks noChangeAspect="1"/>
          </p:cNvPicPr>
          <p:nvPr/>
        </p:nvPicPr>
        <p:blipFill>
          <a:blip r:embed="rId4"/>
          <a:stretch>
            <a:fillRect/>
          </a:stretch>
        </p:blipFill>
        <p:spPr>
          <a:xfrm>
            <a:off x="6071870" y="2207895"/>
            <a:ext cx="2044700" cy="1943100"/>
          </a:xfrm>
          <a:prstGeom prst="rect">
            <a:avLst/>
          </a:prstGeom>
        </p:spPr>
      </p:pic>
      <p:grpSp>
        <p:nvGrpSpPr>
          <p:cNvPr id="14" name="组合 13"/>
          <p:cNvGrpSpPr/>
          <p:nvPr/>
        </p:nvGrpSpPr>
        <p:grpSpPr>
          <a:xfrm>
            <a:off x="593090" y="2207260"/>
            <a:ext cx="7747635" cy="3683635"/>
            <a:chOff x="934" y="3476"/>
            <a:chExt cx="12201" cy="5801"/>
          </a:xfrm>
        </p:grpSpPr>
        <p:grpSp>
          <p:nvGrpSpPr>
            <p:cNvPr id="20" name="组合 19"/>
            <p:cNvGrpSpPr/>
            <p:nvPr/>
          </p:nvGrpSpPr>
          <p:grpSpPr>
            <a:xfrm>
              <a:off x="934" y="3477"/>
              <a:ext cx="9009" cy="5801"/>
              <a:chOff x="934" y="3477"/>
              <a:chExt cx="9009" cy="5801"/>
            </a:xfrm>
          </p:grpSpPr>
          <p:pic>
            <p:nvPicPr>
              <p:cNvPr id="11" name="图片 10"/>
              <p:cNvPicPr>
                <a:picLocks noChangeAspect="1"/>
              </p:cNvPicPr>
              <p:nvPr/>
            </p:nvPicPr>
            <p:blipFill>
              <a:blip r:embed="rId5"/>
              <a:srcRect r="29270"/>
              <a:stretch>
                <a:fillRect/>
              </a:stretch>
            </p:blipFill>
            <p:spPr>
              <a:xfrm>
                <a:off x="934" y="3477"/>
                <a:ext cx="8559" cy="5801"/>
              </a:xfrm>
              <a:prstGeom prst="rect">
                <a:avLst/>
              </a:prstGeom>
            </p:spPr>
          </p:pic>
          <p:sp>
            <p:nvSpPr>
              <p:cNvPr id="12" name="矩形 11"/>
              <p:cNvSpPr/>
              <p:nvPr/>
            </p:nvSpPr>
            <p:spPr>
              <a:xfrm>
                <a:off x="9187" y="6662"/>
                <a:ext cx="756" cy="1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6"/>
            <a:stretch>
              <a:fillRect/>
            </a:stretch>
          </p:blipFill>
          <p:spPr>
            <a:xfrm>
              <a:off x="1127" y="3688"/>
              <a:ext cx="2820" cy="2556"/>
            </a:xfrm>
            <a:prstGeom prst="rect">
              <a:avLst/>
            </a:prstGeom>
          </p:spPr>
        </p:pic>
        <p:sp>
          <p:nvSpPr>
            <p:cNvPr id="3" name="矩形 2"/>
            <p:cNvSpPr/>
            <p:nvPr/>
          </p:nvSpPr>
          <p:spPr>
            <a:xfrm>
              <a:off x="5464" y="3477"/>
              <a:ext cx="2824" cy="2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accent1">
                      <a:lumMod val="50000"/>
                    </a:schemeClr>
                  </a:solidFill>
                  <a:latin typeface="Times New Roman Regular" panose="02020503050405090304" charset="0"/>
                </a:rPr>
                <a:t>  </a:t>
              </a:r>
              <a:r>
                <a:rPr lang="zh-CN" altLang="en-US" sz="8000">
                  <a:solidFill>
                    <a:schemeClr val="accent1">
                      <a:lumMod val="50000"/>
                    </a:schemeClr>
                  </a:solidFill>
                  <a:latin typeface="Times New Roman Regular" panose="02020503050405090304" charset="0"/>
                </a:rPr>
                <a:t>？</a:t>
              </a:r>
            </a:p>
          </p:txBody>
        </p:sp>
        <p:sp>
          <p:nvSpPr>
            <p:cNvPr id="7" name="矩形 6"/>
            <p:cNvSpPr/>
            <p:nvPr/>
          </p:nvSpPr>
          <p:spPr>
            <a:xfrm>
              <a:off x="9537" y="3476"/>
              <a:ext cx="3598" cy="3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accent1">
                      <a:lumMod val="50000"/>
                    </a:schemeClr>
                  </a:solidFill>
                  <a:latin typeface="Times New Roman Regular" panose="02020503050405090304" charset="0"/>
                </a:rPr>
                <a:t>  </a:t>
              </a:r>
              <a:r>
                <a:rPr lang="zh-CN" altLang="en-US" sz="8000">
                  <a:solidFill>
                    <a:schemeClr val="accent1">
                      <a:lumMod val="50000"/>
                    </a:schemeClr>
                  </a:solidFill>
                  <a:latin typeface="Times New Roman Regular" panose="02020503050405090304" charset="0"/>
                </a:rPr>
                <a:t>？</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2453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腐蚀形态学重构</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grpSp>
        <p:nvGrpSpPr>
          <p:cNvPr id="21" name="组合 20"/>
          <p:cNvGrpSpPr/>
          <p:nvPr/>
        </p:nvGrpSpPr>
        <p:grpSpPr>
          <a:xfrm>
            <a:off x="593090" y="2207895"/>
            <a:ext cx="5720080" cy="3683000"/>
            <a:chOff x="934" y="3477"/>
            <a:chExt cx="9008" cy="5800"/>
          </a:xfrm>
        </p:grpSpPr>
        <p:grpSp>
          <p:nvGrpSpPr>
            <p:cNvPr id="20" name="组合 19"/>
            <p:cNvGrpSpPr/>
            <p:nvPr/>
          </p:nvGrpSpPr>
          <p:grpSpPr>
            <a:xfrm>
              <a:off x="934" y="3477"/>
              <a:ext cx="9009" cy="5801"/>
              <a:chOff x="934" y="3477"/>
              <a:chExt cx="9009" cy="5801"/>
            </a:xfrm>
          </p:grpSpPr>
          <p:pic>
            <p:nvPicPr>
              <p:cNvPr id="11" name="图片 10"/>
              <p:cNvPicPr>
                <a:picLocks noChangeAspect="1"/>
              </p:cNvPicPr>
              <p:nvPr/>
            </p:nvPicPr>
            <p:blipFill>
              <a:blip r:embed="rId4"/>
              <a:srcRect r="29270"/>
              <a:stretch>
                <a:fillRect/>
              </a:stretch>
            </p:blipFill>
            <p:spPr>
              <a:xfrm>
                <a:off x="934" y="3477"/>
                <a:ext cx="8559" cy="5801"/>
              </a:xfrm>
              <a:prstGeom prst="rect">
                <a:avLst/>
              </a:prstGeom>
            </p:spPr>
          </p:pic>
          <p:pic>
            <p:nvPicPr>
              <p:cNvPr id="10" name="图片 9"/>
              <p:cNvPicPr>
                <a:picLocks noChangeAspect="1"/>
              </p:cNvPicPr>
              <p:nvPr/>
            </p:nvPicPr>
            <p:blipFill>
              <a:blip r:embed="rId5"/>
              <a:stretch>
                <a:fillRect/>
              </a:stretch>
            </p:blipFill>
            <p:spPr>
              <a:xfrm>
                <a:off x="5946" y="4156"/>
                <a:ext cx="1369" cy="1032"/>
              </a:xfrm>
              <a:prstGeom prst="rect">
                <a:avLst/>
              </a:prstGeom>
            </p:spPr>
          </p:pic>
          <p:sp>
            <p:nvSpPr>
              <p:cNvPr id="12" name="矩形 11"/>
              <p:cNvSpPr/>
              <p:nvPr/>
            </p:nvSpPr>
            <p:spPr>
              <a:xfrm>
                <a:off x="9187" y="6662"/>
                <a:ext cx="756" cy="1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6"/>
            <a:stretch>
              <a:fillRect/>
            </a:stretch>
          </p:blipFill>
          <p:spPr>
            <a:xfrm>
              <a:off x="1127" y="3688"/>
              <a:ext cx="2820" cy="2556"/>
            </a:xfrm>
            <a:prstGeom prst="rect">
              <a:avLst/>
            </a:prstGeom>
          </p:spPr>
        </p:pic>
      </p:grpSp>
      <p:pic>
        <p:nvPicPr>
          <p:cNvPr id="19" name="图片 18"/>
          <p:cNvPicPr>
            <a:picLocks noChangeAspect="1"/>
          </p:cNvPicPr>
          <p:nvPr/>
        </p:nvPicPr>
        <p:blipFill>
          <a:blip r:embed="rId7"/>
          <a:stretch>
            <a:fillRect/>
          </a:stretch>
        </p:blipFill>
        <p:spPr>
          <a:xfrm>
            <a:off x="6071870" y="2207895"/>
            <a:ext cx="2044700" cy="1943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00050" y="1341120"/>
                <a:ext cx="8161020" cy="3550972"/>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反射与平移</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相对于其原点的反射</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若</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是一个二维像素集合，则集合</a:t>
                </a:r>
                <a14:m>
                  <m:oMath xmlns:m="http://schemas.openxmlformats.org/officeDocument/2006/math">
                    <m:acc>
                      <m:accPr>
                        <m:chr m:val="̂"/>
                        <m:ctrlPr>
                          <a:rPr kumimoji="1" lang="zh-CN" altLang="en-US" sz="2800" i="1" smtClean="0">
                            <a:latin typeface="Cambria Math" panose="02040503050406030204" pitchFamily="18" charset="0"/>
                            <a:cs typeface="Times New Roman" panose="02020503050405090304" charset="0"/>
                            <a:sym typeface="+mn-ea"/>
                          </a:rPr>
                        </m:ctrlPr>
                      </m:accPr>
                      <m:e>
                        <m:r>
                          <a:rPr kumimoji="1" lang="en-US" altLang="zh-CN" sz="2800" i="1">
                            <a:latin typeface="Cambria Math" panose="02040503050406030204" pitchFamily="18" charset="0"/>
                            <a:cs typeface="Times New Roman" panose="02020503050405090304" charset="0"/>
                            <a:sym typeface="+mn-ea"/>
                          </a:rPr>
                          <m:t>𝐵</m:t>
                        </m:r>
                      </m:e>
                    </m:acc>
                  </m:oMath>
                </a14:m>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中坐标</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x,y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被</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x,-y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代替的点集</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161020" cy="3550972"/>
              </a:xfrm>
              <a:prstGeom prst="rect">
                <a:avLst/>
              </a:prstGeom>
              <a:blipFill>
                <a:blip r:embed="rId4"/>
                <a:stretch>
                  <a:fillRect l="-1345" t="-2230"/>
                </a:stretch>
              </a:blipFill>
            </p:spPr>
            <p:txBody>
              <a:bodyPr/>
              <a:lstStyle/>
              <a:p>
                <a:r>
                  <a:rPr lang="zh-CN" altLang="en-US">
                    <a:noFill/>
                  </a:rPr>
                  <a:t> </a:t>
                </a:r>
              </a:p>
            </p:txBody>
          </p:sp>
        </mc:Fallback>
      </mc:AlternateContent>
      <p:pic>
        <p:nvPicPr>
          <p:cNvPr id="23" name="图片 22"/>
          <p:cNvPicPr>
            <a:picLocks noChangeAspect="1"/>
          </p:cNvPicPr>
          <p:nvPr/>
        </p:nvPicPr>
        <p:blipFill>
          <a:blip r:embed="rId5"/>
          <a:stretch>
            <a:fillRect/>
          </a:stretch>
        </p:blipFill>
        <p:spPr>
          <a:xfrm>
            <a:off x="2762250" y="2816568"/>
            <a:ext cx="3619500" cy="6000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应用实例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重建开操作：</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从图像中提取长的、垂直笔画的字符</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Arial" panose="020B0604020202020204" pitchFamily="34" charset="0"/>
              <a:buChar char="•"/>
              <a:defRPr/>
            </a:pPr>
            <a:r>
              <a:rPr kumimoji="1" lang="zh-CN" altLang="en-US" sz="2400" b="1" dirty="0">
                <a:solidFill>
                  <a:srgbClr val="1D4E79"/>
                </a:solidFill>
                <a:latin typeface="Times New Roman" panose="02020503050405090304" charset="0"/>
                <a:ea typeface="宋体" panose="02010600030101010101" pitchFamily="2" charset="-122"/>
                <a:cs typeface="Times New Roman" panose="02020503050405090304" charset="0"/>
                <a:sym typeface="+mn-ea"/>
              </a:rPr>
              <a:t>腐蚀结构元：与长字符平均高度正比，宽度为</a:t>
            </a:r>
            <a:r>
              <a:rPr kumimoji="1" lang="en-US" altLang="zh-CN" sz="2400" b="1" dirty="0">
                <a:solidFill>
                  <a:srgbClr val="1D4E79"/>
                </a:solidFill>
                <a:latin typeface="Times New Roman" panose="02020503050405090304" charset="0"/>
                <a:ea typeface="宋体" panose="02010600030101010101" pitchFamily="2" charset="-122"/>
                <a:cs typeface="Times New Roman" panose="02020503050405090304" charset="0"/>
                <a:sym typeface="+mn-ea"/>
              </a:rPr>
              <a:t>1</a:t>
            </a:r>
            <a:r>
              <a:rPr kumimoji="1" lang="zh-CN" altLang="en-US" sz="2400" b="1" dirty="0">
                <a:solidFill>
                  <a:srgbClr val="1D4E79"/>
                </a:solidFill>
                <a:latin typeface="Times New Roman" panose="02020503050405090304" charset="0"/>
                <a:ea typeface="宋体" panose="02010600030101010101" pitchFamily="2" charset="-122"/>
                <a:cs typeface="Times New Roman" panose="02020503050405090304" charset="0"/>
                <a:sym typeface="+mn-ea"/>
              </a:rPr>
              <a:t>的结构元</a:t>
            </a:r>
            <a:endParaRPr kumimoji="1" lang="zh-CN" altLang="en-US" sz="2400" b="1" i="0" u="none" strike="noStrike" kern="1200" cap="none" spc="0" normalizeH="0" baseline="0" noProof="0" dirty="0">
              <a:ln>
                <a:noFill/>
              </a:ln>
              <a:solidFill>
                <a:srgbClr val="1D4E79"/>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3" name="图片 2"/>
          <p:cNvPicPr>
            <a:picLocks noChangeAspect="1"/>
          </p:cNvPicPr>
          <p:nvPr/>
        </p:nvPicPr>
        <p:blipFill>
          <a:blip r:embed="rId4"/>
          <a:srcRect r="50545" b="51489"/>
          <a:stretch/>
        </p:blipFill>
        <p:spPr>
          <a:xfrm>
            <a:off x="832940" y="2763023"/>
            <a:ext cx="3859376" cy="1808976"/>
          </a:xfrm>
          <a:prstGeom prst="rect">
            <a:avLst/>
          </a:prstGeom>
        </p:spPr>
      </p:pic>
      <p:pic>
        <p:nvPicPr>
          <p:cNvPr id="6" name="图片 5">
            <a:extLst>
              <a:ext uri="{FF2B5EF4-FFF2-40B4-BE49-F238E27FC236}">
                <a16:creationId xmlns:a16="http://schemas.microsoft.com/office/drawing/2014/main" id="{CC19E1C0-23E7-3323-D014-03F30D947E74}"/>
              </a:ext>
            </a:extLst>
          </p:cNvPr>
          <p:cNvPicPr>
            <a:picLocks noChangeAspect="1"/>
          </p:cNvPicPr>
          <p:nvPr/>
        </p:nvPicPr>
        <p:blipFill>
          <a:blip r:embed="rId4"/>
          <a:srcRect l="49455" t="48511"/>
          <a:stretch/>
        </p:blipFill>
        <p:spPr>
          <a:xfrm>
            <a:off x="4692316" y="4608299"/>
            <a:ext cx="3944498" cy="1920033"/>
          </a:xfrm>
          <a:prstGeom prst="rect">
            <a:avLst/>
          </a:prstGeom>
        </p:spPr>
      </p:pic>
      <p:pic>
        <p:nvPicPr>
          <p:cNvPr id="7" name="图片 6">
            <a:extLst>
              <a:ext uri="{FF2B5EF4-FFF2-40B4-BE49-F238E27FC236}">
                <a16:creationId xmlns:a16="http://schemas.microsoft.com/office/drawing/2014/main" id="{08819999-46E9-2A78-6CC3-8D634F68AF02}"/>
              </a:ext>
            </a:extLst>
          </p:cNvPr>
          <p:cNvPicPr>
            <a:picLocks noChangeAspect="1"/>
          </p:cNvPicPr>
          <p:nvPr/>
        </p:nvPicPr>
        <p:blipFill>
          <a:blip r:embed="rId4"/>
          <a:srcRect l="49455" b="51489"/>
          <a:stretch/>
        </p:blipFill>
        <p:spPr>
          <a:xfrm>
            <a:off x="4692316" y="2763023"/>
            <a:ext cx="3944499" cy="1808976"/>
          </a:xfrm>
          <a:prstGeom prst="rect">
            <a:avLst/>
          </a:prstGeom>
        </p:spPr>
      </p:pic>
      <p:pic>
        <p:nvPicPr>
          <p:cNvPr id="10" name="图片 9">
            <a:extLst>
              <a:ext uri="{FF2B5EF4-FFF2-40B4-BE49-F238E27FC236}">
                <a16:creationId xmlns:a16="http://schemas.microsoft.com/office/drawing/2014/main" id="{88AF3BD3-B7BF-5811-6972-73B83AC1B69E}"/>
              </a:ext>
            </a:extLst>
          </p:cNvPr>
          <p:cNvPicPr>
            <a:picLocks noChangeAspect="1"/>
          </p:cNvPicPr>
          <p:nvPr/>
        </p:nvPicPr>
        <p:blipFill>
          <a:blip r:embed="rId4"/>
          <a:srcRect t="48511" r="50545"/>
          <a:stretch/>
        </p:blipFill>
        <p:spPr>
          <a:xfrm>
            <a:off x="832940" y="4608298"/>
            <a:ext cx="3859376" cy="19200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B000224A-4FAC-0718-350B-297342174730}"/>
              </a:ext>
            </a:extLst>
          </p:cNvPr>
          <p:cNvSpPr txBox="1"/>
          <p:nvPr/>
        </p:nvSpPr>
        <p:spPr>
          <a:xfrm>
            <a:off x="5731656" y="3494684"/>
            <a:ext cx="2159566" cy="523220"/>
          </a:xfrm>
          <a:prstGeom prst="rect">
            <a:avLst/>
          </a:prstGeom>
          <a:solidFill>
            <a:schemeClr val="bg1"/>
          </a:solid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测地膨胀至稳定</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（这里只一步就稳定了）</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181483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填充孔洞（无需预先知道孔洞中像素的方法）</a:t>
            </a: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7" name="图片 6"/>
          <p:cNvPicPr>
            <a:picLocks noChangeAspect="1"/>
          </p:cNvPicPr>
          <p:nvPr/>
        </p:nvPicPr>
        <p:blipFill>
          <a:blip r:embed="rId4"/>
          <a:stretch>
            <a:fillRect/>
          </a:stretch>
        </p:blipFill>
        <p:spPr>
          <a:xfrm>
            <a:off x="559435" y="4799330"/>
            <a:ext cx="8148955" cy="1980565"/>
          </a:xfrm>
          <a:prstGeom prst="rect">
            <a:avLst/>
          </a:prstGeom>
        </p:spPr>
      </p:pic>
      <p:pic>
        <p:nvPicPr>
          <p:cNvPr id="10" name="图片 9"/>
          <p:cNvPicPr>
            <a:picLocks noChangeAspect="1"/>
          </p:cNvPicPr>
          <p:nvPr/>
        </p:nvPicPr>
        <p:blipFill>
          <a:blip r:embed="rId5"/>
          <a:stretch>
            <a:fillRect/>
          </a:stretch>
        </p:blipFill>
        <p:spPr>
          <a:xfrm>
            <a:off x="2192655" y="2541905"/>
            <a:ext cx="6144260" cy="961390"/>
          </a:xfrm>
          <a:prstGeom prst="rect">
            <a:avLst/>
          </a:prstGeom>
        </p:spPr>
      </p:pic>
      <p:pic>
        <p:nvPicPr>
          <p:cNvPr id="18" name="图片 17"/>
          <p:cNvPicPr>
            <a:picLocks noChangeAspect="1"/>
          </p:cNvPicPr>
          <p:nvPr/>
        </p:nvPicPr>
        <p:blipFill>
          <a:blip r:embed="rId6"/>
          <a:stretch>
            <a:fillRect/>
          </a:stretch>
        </p:blipFill>
        <p:spPr>
          <a:xfrm>
            <a:off x="7791450" y="3797300"/>
            <a:ext cx="1016000" cy="863600"/>
          </a:xfrm>
          <a:prstGeom prst="rect">
            <a:avLst/>
          </a:prstGeom>
        </p:spPr>
      </p:pic>
      <p:sp>
        <p:nvSpPr>
          <p:cNvPr id="11" name="文本框 10"/>
          <p:cNvSpPr txBox="1"/>
          <p:nvPr/>
        </p:nvSpPr>
        <p:spPr>
          <a:xfrm>
            <a:off x="3590290" y="1791970"/>
            <a:ext cx="2185214" cy="461665"/>
          </a:xfrm>
          <a:prstGeom prst="rect">
            <a:avLst/>
          </a:prstGeom>
          <a:noFill/>
        </p:spPr>
        <p:txBody>
          <a:bodyPr wrap="none" rtlCol="0">
            <a:spAutoFit/>
          </a:bodyPr>
          <a:lstStyle/>
          <a:p>
            <a:pPr algn="l"/>
            <a:r>
              <a:rPr lang="zh-CN" altLang="en-US" sz="2400" dirty="0">
                <a:latin typeface="宋体" panose="02010600030101010101" pitchFamily="2" charset="-122"/>
                <a:ea typeface="宋体" panose="02010600030101010101" pitchFamily="2" charset="-122"/>
                <a:cs typeface="Songti SC Regular" panose="02010800040101010101" charset="-122"/>
              </a:rPr>
              <a:t>给</a:t>
            </a:r>
            <a:r>
              <a:rPr lang="zh-CN" altLang="en-US" sz="2400" dirty="0">
                <a:latin typeface="宋体" panose="02010600030101010101" pitchFamily="2" charset="-122"/>
                <a:ea typeface="宋体" panose="02010600030101010101" pitchFamily="2" charset="-122"/>
                <a:cs typeface="Songti SC Regular" panose="02010800040101010101" charset="-122"/>
                <a:sym typeface="+mn-ea"/>
              </a:rPr>
              <a:t>定二</a:t>
            </a:r>
            <a:r>
              <a:rPr lang="zh-CN" altLang="en-US" sz="2400" dirty="0">
                <a:latin typeface="宋体" panose="02010600030101010101" pitchFamily="2" charset="-122"/>
                <a:ea typeface="宋体" panose="02010600030101010101" pitchFamily="2" charset="-122"/>
                <a:cs typeface="Songti SC Regular" panose="02010800040101010101" charset="-122"/>
              </a:rPr>
              <a:t>值图像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I</a:t>
            </a:r>
          </a:p>
        </p:txBody>
      </p:sp>
      <p:pic>
        <p:nvPicPr>
          <p:cNvPr id="12" name="图片 11"/>
          <p:cNvPicPr>
            <a:picLocks noChangeAspect="1"/>
          </p:cNvPicPr>
          <p:nvPr/>
        </p:nvPicPr>
        <p:blipFill>
          <a:blip r:embed="rId7"/>
          <a:stretch>
            <a:fillRect/>
          </a:stretch>
        </p:blipFill>
        <p:spPr>
          <a:xfrm>
            <a:off x="3774440" y="3518535"/>
            <a:ext cx="1595755" cy="567690"/>
          </a:xfrm>
          <a:prstGeom prst="rect">
            <a:avLst/>
          </a:prstGeom>
        </p:spPr>
      </p:pic>
      <p:grpSp>
        <p:nvGrpSpPr>
          <p:cNvPr id="16" name="组合 15"/>
          <p:cNvGrpSpPr/>
          <p:nvPr/>
        </p:nvGrpSpPr>
        <p:grpSpPr>
          <a:xfrm>
            <a:off x="3197225" y="4312285"/>
            <a:ext cx="2794635" cy="460375"/>
            <a:chOff x="4817" y="6790"/>
            <a:chExt cx="4401" cy="725"/>
          </a:xfrm>
        </p:grpSpPr>
        <p:pic>
          <p:nvPicPr>
            <p:cNvPr id="14" name="图片 13"/>
            <p:cNvPicPr>
              <a:picLocks noChangeAspect="1"/>
            </p:cNvPicPr>
            <p:nvPr/>
          </p:nvPicPr>
          <p:blipFill>
            <a:blip r:embed="rId8"/>
            <a:stretch>
              <a:fillRect/>
            </a:stretch>
          </p:blipFill>
          <p:spPr>
            <a:xfrm>
              <a:off x="7818" y="6903"/>
              <a:ext cx="1400" cy="580"/>
            </a:xfrm>
            <a:prstGeom prst="rect">
              <a:avLst/>
            </a:prstGeom>
          </p:spPr>
        </p:pic>
        <p:sp>
          <p:nvSpPr>
            <p:cNvPr id="15" name="文本框 14"/>
            <p:cNvSpPr txBox="1"/>
            <p:nvPr/>
          </p:nvSpPr>
          <p:spPr>
            <a:xfrm>
              <a:off x="4817" y="6790"/>
              <a:ext cx="3168" cy="725"/>
            </a:xfrm>
            <a:prstGeom prst="rect">
              <a:avLst/>
            </a:prstGeom>
            <a:noFill/>
          </p:spPr>
          <p:txBody>
            <a:bodyPr wrap="none" rtlCol="0" anchor="t">
              <a:spAutoFit/>
            </a:bodyPr>
            <a:lstStyle/>
            <a:p>
              <a:r>
                <a:rPr lang="zh-CN" altLang="en-US" sz="2400" dirty="0">
                  <a:latin typeface="宋体" panose="02010600030101010101" pitchFamily="2" charset="-122"/>
                  <a:ea typeface="宋体" panose="02010600030101010101" pitchFamily="2" charset="-122"/>
                  <a:cs typeface="Songti SC Regular" panose="02010800040101010101" charset="-122"/>
                  <a:sym typeface="+mn-ea"/>
                </a:rPr>
                <a:t>填充的孔洞：</a:t>
              </a:r>
            </a:p>
          </p:txBody>
        </p:sp>
      </p:grpSp>
      <p:sp>
        <p:nvSpPr>
          <p:cNvPr id="17" name="下箭头 16"/>
          <p:cNvSpPr/>
          <p:nvPr/>
        </p:nvSpPr>
        <p:spPr>
          <a:xfrm>
            <a:off x="4418965" y="2286635"/>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4418330" y="3223260"/>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4452620" y="4072255"/>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07085" y="2736215"/>
            <a:ext cx="1706880" cy="460375"/>
          </a:xfrm>
          <a:prstGeom prst="rect">
            <a:avLst/>
          </a:prstGeom>
          <a:noFill/>
        </p:spPr>
        <p:txBody>
          <a:bodyPr wrap="none" rtlCol="0" anchor="t">
            <a:spAutoFit/>
          </a:bodyPr>
          <a:lstStyle/>
          <a:p>
            <a:r>
              <a:rPr lang="zh-CN" sz="2400" dirty="0">
                <a:latin typeface="宋体" panose="02010600030101010101" pitchFamily="2" charset="-122"/>
                <a:ea typeface="宋体" panose="02010600030101010101" pitchFamily="2" charset="-122"/>
                <a:cs typeface="Songti SC Regular" panose="02010800040101010101" charset="-122"/>
                <a:sym typeface="+mn-ea"/>
              </a:rPr>
              <a:t>标记图像：</a:t>
            </a:r>
            <a:endParaRPr lang="zh-CN" altLang="en-US" sz="2400" dirty="0">
              <a:latin typeface="宋体" panose="02010600030101010101" pitchFamily="2" charset="-122"/>
              <a:ea typeface="宋体" panose="02010600030101010101" pitchFamily="2" charset="-122"/>
              <a:cs typeface="Songti SC Regular" panose="02010800040101010101" charset="-122"/>
              <a:sym typeface="+mn-ea"/>
            </a:endParaRPr>
          </a:p>
        </p:txBody>
      </p:sp>
      <p:sp>
        <p:nvSpPr>
          <p:cNvPr id="3" name="文本框 2">
            <a:extLst>
              <a:ext uri="{FF2B5EF4-FFF2-40B4-BE49-F238E27FC236}">
                <a16:creationId xmlns:a16="http://schemas.microsoft.com/office/drawing/2014/main" id="{6F02B6A8-214B-2C3B-DA6A-E04E5A98D4BA}"/>
              </a:ext>
            </a:extLst>
          </p:cNvPr>
          <p:cNvSpPr txBox="1"/>
          <p:nvPr/>
        </p:nvSpPr>
        <p:spPr>
          <a:xfrm>
            <a:off x="157549" y="3558510"/>
            <a:ext cx="300595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所有孔洞都被填充的图像</a:t>
            </a:r>
          </a:p>
        </p:txBody>
      </p:sp>
      <p:cxnSp>
        <p:nvCxnSpPr>
          <p:cNvPr id="25" name="直接箭头连接符 24">
            <a:extLst>
              <a:ext uri="{FF2B5EF4-FFF2-40B4-BE49-F238E27FC236}">
                <a16:creationId xmlns:a16="http://schemas.microsoft.com/office/drawing/2014/main" id="{94B3C91F-C806-3B75-7715-66AE58676F9A}"/>
              </a:ext>
            </a:extLst>
          </p:cNvPr>
          <p:cNvCxnSpPr/>
          <p:nvPr/>
        </p:nvCxnSpPr>
        <p:spPr>
          <a:xfrm>
            <a:off x="3163500" y="3758565"/>
            <a:ext cx="555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9BA7C7C-9005-16E7-2AB5-42632E6D459A}"/>
              </a:ext>
            </a:extLst>
          </p:cNvPr>
          <p:cNvSpPr txBox="1"/>
          <p:nvPr/>
        </p:nvSpPr>
        <p:spPr>
          <a:xfrm>
            <a:off x="6544955" y="2277050"/>
            <a:ext cx="249299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保留原始图像的边框</a:t>
            </a:r>
          </a:p>
        </p:txBody>
      </p:sp>
      <p:sp>
        <p:nvSpPr>
          <p:cNvPr id="27" name="弧形 26">
            <a:extLst>
              <a:ext uri="{FF2B5EF4-FFF2-40B4-BE49-F238E27FC236}">
                <a16:creationId xmlns:a16="http://schemas.microsoft.com/office/drawing/2014/main" id="{E3B9C1E3-4DCE-BD36-BC4D-64AD7D94519B}"/>
              </a:ext>
            </a:extLst>
          </p:cNvPr>
          <p:cNvSpPr/>
          <p:nvPr/>
        </p:nvSpPr>
        <p:spPr>
          <a:xfrm rot="14870868" flipV="1">
            <a:off x="4705846" y="3873250"/>
            <a:ext cx="1557618" cy="1336647"/>
          </a:xfrm>
          <a:prstGeom prst="arc">
            <a:avLst>
              <a:gd name="adj1" fmla="val 13628674"/>
              <a:gd name="adj2" fmla="val 581866"/>
            </a:avLst>
          </a:prstGeom>
          <a:ln w="38100">
            <a:headEnd type="triangle"/>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250"/>
                                        <p:tgtEl>
                                          <p:spTgt spid="2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181483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填充孔洞（无需预先知道孔洞中像素的方法）</a:t>
            </a: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7" name="图片 6"/>
          <p:cNvPicPr>
            <a:picLocks noChangeAspect="1"/>
          </p:cNvPicPr>
          <p:nvPr/>
        </p:nvPicPr>
        <p:blipFill>
          <a:blip r:embed="rId4"/>
          <a:srcRect r="84966"/>
          <a:stretch/>
        </p:blipFill>
        <p:spPr>
          <a:xfrm>
            <a:off x="559436" y="4799330"/>
            <a:ext cx="1225092" cy="1980565"/>
          </a:xfrm>
          <a:prstGeom prst="rect">
            <a:avLst/>
          </a:prstGeom>
        </p:spPr>
      </p:pic>
      <p:pic>
        <p:nvPicPr>
          <p:cNvPr id="10" name="图片 9"/>
          <p:cNvPicPr>
            <a:picLocks noChangeAspect="1"/>
          </p:cNvPicPr>
          <p:nvPr/>
        </p:nvPicPr>
        <p:blipFill>
          <a:blip r:embed="rId5"/>
          <a:stretch>
            <a:fillRect/>
          </a:stretch>
        </p:blipFill>
        <p:spPr>
          <a:xfrm>
            <a:off x="2192655" y="2541905"/>
            <a:ext cx="6144260" cy="961390"/>
          </a:xfrm>
          <a:prstGeom prst="rect">
            <a:avLst/>
          </a:prstGeom>
        </p:spPr>
      </p:pic>
      <p:pic>
        <p:nvPicPr>
          <p:cNvPr id="18" name="图片 17"/>
          <p:cNvPicPr>
            <a:picLocks noChangeAspect="1"/>
          </p:cNvPicPr>
          <p:nvPr/>
        </p:nvPicPr>
        <p:blipFill>
          <a:blip r:embed="rId6"/>
          <a:stretch>
            <a:fillRect/>
          </a:stretch>
        </p:blipFill>
        <p:spPr>
          <a:xfrm>
            <a:off x="7791450" y="3797300"/>
            <a:ext cx="1016000" cy="863600"/>
          </a:xfrm>
          <a:prstGeom prst="rect">
            <a:avLst/>
          </a:prstGeom>
        </p:spPr>
      </p:pic>
      <p:sp>
        <p:nvSpPr>
          <p:cNvPr id="11" name="文本框 10"/>
          <p:cNvSpPr txBox="1"/>
          <p:nvPr/>
        </p:nvSpPr>
        <p:spPr>
          <a:xfrm>
            <a:off x="3590290" y="1791970"/>
            <a:ext cx="2185214" cy="461665"/>
          </a:xfrm>
          <a:prstGeom prst="rect">
            <a:avLst/>
          </a:prstGeom>
          <a:noFill/>
        </p:spPr>
        <p:txBody>
          <a:bodyPr wrap="none" rtlCol="0">
            <a:spAutoFit/>
          </a:bodyPr>
          <a:lstStyle/>
          <a:p>
            <a:pPr algn="l"/>
            <a:r>
              <a:rPr lang="zh-CN" altLang="en-US" sz="2400" dirty="0">
                <a:latin typeface="宋体" panose="02010600030101010101" pitchFamily="2" charset="-122"/>
                <a:ea typeface="宋体" panose="02010600030101010101" pitchFamily="2" charset="-122"/>
                <a:cs typeface="Songti SC Regular" panose="02010800040101010101" charset="-122"/>
              </a:rPr>
              <a:t>给</a:t>
            </a:r>
            <a:r>
              <a:rPr lang="zh-CN" altLang="en-US" sz="2400" dirty="0">
                <a:latin typeface="宋体" panose="02010600030101010101" pitchFamily="2" charset="-122"/>
                <a:ea typeface="宋体" panose="02010600030101010101" pitchFamily="2" charset="-122"/>
                <a:cs typeface="Songti SC Regular" panose="02010800040101010101" charset="-122"/>
                <a:sym typeface="+mn-ea"/>
              </a:rPr>
              <a:t>定二</a:t>
            </a:r>
            <a:r>
              <a:rPr lang="zh-CN" altLang="en-US" sz="2400" dirty="0">
                <a:latin typeface="宋体" panose="02010600030101010101" pitchFamily="2" charset="-122"/>
                <a:ea typeface="宋体" panose="02010600030101010101" pitchFamily="2" charset="-122"/>
                <a:cs typeface="Songti SC Regular" panose="02010800040101010101" charset="-122"/>
              </a:rPr>
              <a:t>值图像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I</a:t>
            </a:r>
          </a:p>
        </p:txBody>
      </p:sp>
      <p:pic>
        <p:nvPicPr>
          <p:cNvPr id="12" name="图片 11"/>
          <p:cNvPicPr>
            <a:picLocks noChangeAspect="1"/>
          </p:cNvPicPr>
          <p:nvPr/>
        </p:nvPicPr>
        <p:blipFill>
          <a:blip r:embed="rId7"/>
          <a:stretch>
            <a:fillRect/>
          </a:stretch>
        </p:blipFill>
        <p:spPr>
          <a:xfrm>
            <a:off x="3774440" y="3518535"/>
            <a:ext cx="1595755" cy="567690"/>
          </a:xfrm>
          <a:prstGeom prst="rect">
            <a:avLst/>
          </a:prstGeom>
        </p:spPr>
      </p:pic>
      <p:grpSp>
        <p:nvGrpSpPr>
          <p:cNvPr id="16" name="组合 15"/>
          <p:cNvGrpSpPr/>
          <p:nvPr/>
        </p:nvGrpSpPr>
        <p:grpSpPr>
          <a:xfrm>
            <a:off x="3197225" y="4312285"/>
            <a:ext cx="2794635" cy="460375"/>
            <a:chOff x="4817" y="6790"/>
            <a:chExt cx="4401" cy="725"/>
          </a:xfrm>
        </p:grpSpPr>
        <p:pic>
          <p:nvPicPr>
            <p:cNvPr id="14" name="图片 13"/>
            <p:cNvPicPr>
              <a:picLocks noChangeAspect="1"/>
            </p:cNvPicPr>
            <p:nvPr/>
          </p:nvPicPr>
          <p:blipFill>
            <a:blip r:embed="rId8"/>
            <a:stretch>
              <a:fillRect/>
            </a:stretch>
          </p:blipFill>
          <p:spPr>
            <a:xfrm>
              <a:off x="7818" y="6903"/>
              <a:ext cx="1400" cy="580"/>
            </a:xfrm>
            <a:prstGeom prst="rect">
              <a:avLst/>
            </a:prstGeom>
          </p:spPr>
        </p:pic>
        <p:sp>
          <p:nvSpPr>
            <p:cNvPr id="15" name="文本框 14"/>
            <p:cNvSpPr txBox="1"/>
            <p:nvPr/>
          </p:nvSpPr>
          <p:spPr>
            <a:xfrm>
              <a:off x="4817" y="6790"/>
              <a:ext cx="3168" cy="725"/>
            </a:xfrm>
            <a:prstGeom prst="rect">
              <a:avLst/>
            </a:prstGeom>
            <a:noFill/>
          </p:spPr>
          <p:txBody>
            <a:bodyPr wrap="none" rtlCol="0" anchor="t">
              <a:spAutoFit/>
            </a:bodyPr>
            <a:lstStyle/>
            <a:p>
              <a:r>
                <a:rPr lang="zh-CN" altLang="en-US" sz="2400" dirty="0">
                  <a:latin typeface="宋体" panose="02010600030101010101" pitchFamily="2" charset="-122"/>
                  <a:ea typeface="宋体" panose="02010600030101010101" pitchFamily="2" charset="-122"/>
                  <a:cs typeface="Songti SC Regular" panose="02010800040101010101" charset="-122"/>
                  <a:sym typeface="+mn-ea"/>
                </a:rPr>
                <a:t>填充的孔洞：</a:t>
              </a:r>
            </a:p>
          </p:txBody>
        </p:sp>
      </p:grpSp>
      <p:sp>
        <p:nvSpPr>
          <p:cNvPr id="17" name="下箭头 16"/>
          <p:cNvSpPr/>
          <p:nvPr/>
        </p:nvSpPr>
        <p:spPr>
          <a:xfrm>
            <a:off x="4418965" y="2286635"/>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4418330" y="3223260"/>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4452620" y="4072255"/>
            <a:ext cx="362585" cy="28003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07085" y="2736215"/>
            <a:ext cx="1706880" cy="460375"/>
          </a:xfrm>
          <a:prstGeom prst="rect">
            <a:avLst/>
          </a:prstGeom>
          <a:noFill/>
        </p:spPr>
        <p:txBody>
          <a:bodyPr wrap="none" rtlCol="0" anchor="t">
            <a:spAutoFit/>
          </a:bodyPr>
          <a:lstStyle/>
          <a:p>
            <a:r>
              <a:rPr lang="zh-CN" sz="2400" dirty="0">
                <a:latin typeface="宋体" panose="02010600030101010101" pitchFamily="2" charset="-122"/>
                <a:ea typeface="宋体" panose="02010600030101010101" pitchFamily="2" charset="-122"/>
                <a:cs typeface="Songti SC Regular" panose="02010800040101010101" charset="-122"/>
                <a:sym typeface="+mn-ea"/>
              </a:rPr>
              <a:t>标记图像：</a:t>
            </a:r>
            <a:endParaRPr lang="zh-CN" altLang="en-US" sz="2400" dirty="0">
              <a:latin typeface="宋体" panose="02010600030101010101" pitchFamily="2" charset="-122"/>
              <a:ea typeface="宋体" panose="02010600030101010101" pitchFamily="2" charset="-122"/>
              <a:cs typeface="Songti SC Regular" panose="02010800040101010101" charset="-122"/>
              <a:sym typeface="+mn-ea"/>
            </a:endParaRPr>
          </a:p>
        </p:txBody>
      </p:sp>
      <p:sp>
        <p:nvSpPr>
          <p:cNvPr id="3" name="文本框 2">
            <a:extLst>
              <a:ext uri="{FF2B5EF4-FFF2-40B4-BE49-F238E27FC236}">
                <a16:creationId xmlns:a16="http://schemas.microsoft.com/office/drawing/2014/main" id="{6F02B6A8-214B-2C3B-DA6A-E04E5A98D4BA}"/>
              </a:ext>
            </a:extLst>
          </p:cNvPr>
          <p:cNvSpPr txBox="1"/>
          <p:nvPr/>
        </p:nvSpPr>
        <p:spPr>
          <a:xfrm>
            <a:off x="157549" y="3558510"/>
            <a:ext cx="300595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所有孔洞都被填充的图像</a:t>
            </a:r>
          </a:p>
        </p:txBody>
      </p:sp>
      <p:cxnSp>
        <p:nvCxnSpPr>
          <p:cNvPr id="25" name="直接箭头连接符 24">
            <a:extLst>
              <a:ext uri="{FF2B5EF4-FFF2-40B4-BE49-F238E27FC236}">
                <a16:creationId xmlns:a16="http://schemas.microsoft.com/office/drawing/2014/main" id="{94B3C91F-C806-3B75-7715-66AE58676F9A}"/>
              </a:ext>
            </a:extLst>
          </p:cNvPr>
          <p:cNvCxnSpPr/>
          <p:nvPr/>
        </p:nvCxnSpPr>
        <p:spPr>
          <a:xfrm>
            <a:off x="3163500" y="3758565"/>
            <a:ext cx="555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9BA7C7C-9005-16E7-2AB5-42632E6D459A}"/>
              </a:ext>
            </a:extLst>
          </p:cNvPr>
          <p:cNvSpPr txBox="1"/>
          <p:nvPr/>
        </p:nvSpPr>
        <p:spPr>
          <a:xfrm>
            <a:off x="6544955" y="2277050"/>
            <a:ext cx="249299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保留原始图像的边框</a:t>
            </a:r>
          </a:p>
        </p:txBody>
      </p:sp>
      <p:sp>
        <p:nvSpPr>
          <p:cNvPr id="6" name="矩形 5">
            <a:extLst>
              <a:ext uri="{FF2B5EF4-FFF2-40B4-BE49-F238E27FC236}">
                <a16:creationId xmlns:a16="http://schemas.microsoft.com/office/drawing/2014/main" id="{780FE88D-D75B-C8B7-8CEE-7806B03E91B6}"/>
              </a:ext>
            </a:extLst>
          </p:cNvPr>
          <p:cNvSpPr/>
          <p:nvPr/>
        </p:nvSpPr>
        <p:spPr>
          <a:xfrm>
            <a:off x="1041400" y="5549900"/>
            <a:ext cx="349250" cy="171450"/>
          </a:xfrm>
          <a:prstGeom prst="rect">
            <a:avLst/>
          </a:prstGeom>
          <a:solidFill>
            <a:srgbClr val="547286">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6DEE35FA-040D-6F6C-C06D-28F5C6E0AC47}"/>
              </a:ext>
            </a:extLst>
          </p:cNvPr>
          <p:cNvGrpSpPr/>
          <p:nvPr/>
        </p:nvGrpSpPr>
        <p:grpSpPr>
          <a:xfrm>
            <a:off x="1736636" y="4800603"/>
            <a:ext cx="6944538" cy="1980565"/>
            <a:chOff x="1736636" y="4800603"/>
            <a:chExt cx="6944538" cy="1980565"/>
          </a:xfrm>
        </p:grpSpPr>
        <p:pic>
          <p:nvPicPr>
            <p:cNvPr id="30" name="图片 29">
              <a:extLst>
                <a:ext uri="{FF2B5EF4-FFF2-40B4-BE49-F238E27FC236}">
                  <a16:creationId xmlns:a16="http://schemas.microsoft.com/office/drawing/2014/main" id="{DE59066D-BC31-6172-3B75-1871242D53DB}"/>
                </a:ext>
              </a:extLst>
            </p:cNvPr>
            <p:cNvPicPr>
              <a:picLocks noChangeAspect="1"/>
            </p:cNvPicPr>
            <p:nvPr/>
          </p:nvPicPr>
          <p:blipFill>
            <a:blip r:embed="rId4"/>
            <a:srcRect l="14780"/>
            <a:stretch/>
          </p:blipFill>
          <p:spPr>
            <a:xfrm>
              <a:off x="1736636" y="4800603"/>
              <a:ext cx="6944538" cy="1980565"/>
            </a:xfrm>
            <a:prstGeom prst="rect">
              <a:avLst/>
            </a:prstGeom>
          </p:spPr>
        </p:pic>
        <p:sp>
          <p:nvSpPr>
            <p:cNvPr id="23" name="矩形 22">
              <a:extLst>
                <a:ext uri="{FF2B5EF4-FFF2-40B4-BE49-F238E27FC236}">
                  <a16:creationId xmlns:a16="http://schemas.microsoft.com/office/drawing/2014/main" id="{5FDE34A4-BFF6-0A49-B28A-13598DD5890B}"/>
                </a:ext>
              </a:extLst>
            </p:cNvPr>
            <p:cNvSpPr/>
            <p:nvPr/>
          </p:nvSpPr>
          <p:spPr>
            <a:xfrm>
              <a:off x="2140017" y="5553710"/>
              <a:ext cx="176529" cy="167640"/>
            </a:xfrm>
            <a:prstGeom prst="rect">
              <a:avLst/>
            </a:prstGeom>
            <a:solidFill>
              <a:schemeClr val="bg1"/>
            </a:soli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D42CD57-1A1A-E23A-6BA8-D460ABD1E5AB}"/>
                </a:ext>
              </a:extLst>
            </p:cNvPr>
            <p:cNvSpPr/>
            <p:nvPr/>
          </p:nvSpPr>
          <p:spPr>
            <a:xfrm>
              <a:off x="2324567" y="5555615"/>
              <a:ext cx="172803" cy="167640"/>
            </a:xfrm>
            <a:prstGeom prst="rect">
              <a:avLst/>
            </a:prstGeom>
            <a:solidFill>
              <a:schemeClr val="bg1"/>
            </a:solidFill>
            <a:ln>
              <a:solidFill>
                <a:srgbClr val="8686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2CE0E20-24FF-90BD-B8FF-D0A3B3898991}"/>
                </a:ext>
              </a:extLst>
            </p:cNvPr>
            <p:cNvSpPr/>
            <p:nvPr/>
          </p:nvSpPr>
          <p:spPr>
            <a:xfrm>
              <a:off x="7787265" y="5547594"/>
              <a:ext cx="176529" cy="167640"/>
            </a:xfrm>
            <a:prstGeom prst="rect">
              <a:avLst/>
            </a:prstGeom>
            <a:solidFill>
              <a:schemeClr val="bg1"/>
            </a:soli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B275CDF-44E2-47F8-0220-E0913A4AF3CC}"/>
                </a:ext>
              </a:extLst>
            </p:cNvPr>
            <p:cNvSpPr/>
            <p:nvPr/>
          </p:nvSpPr>
          <p:spPr>
            <a:xfrm>
              <a:off x="7967938" y="5552440"/>
              <a:ext cx="172803" cy="167640"/>
            </a:xfrm>
            <a:prstGeom prst="rect">
              <a:avLst/>
            </a:prstGeom>
            <a:solidFill>
              <a:schemeClr val="bg1"/>
            </a:solidFill>
            <a:ln>
              <a:solidFill>
                <a:srgbClr val="8686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弧形 26">
            <a:extLst>
              <a:ext uri="{FF2B5EF4-FFF2-40B4-BE49-F238E27FC236}">
                <a16:creationId xmlns:a16="http://schemas.microsoft.com/office/drawing/2014/main" id="{E3B9C1E3-4DCE-BD36-BC4D-64AD7D94519B}"/>
              </a:ext>
            </a:extLst>
          </p:cNvPr>
          <p:cNvSpPr/>
          <p:nvPr/>
        </p:nvSpPr>
        <p:spPr>
          <a:xfrm rot="14127995" flipV="1">
            <a:off x="4738398" y="3787787"/>
            <a:ext cx="2205372" cy="1848917"/>
          </a:xfrm>
          <a:prstGeom prst="arc">
            <a:avLst>
              <a:gd name="adj1" fmla="val 13628674"/>
              <a:gd name="adj2" fmla="val 20577158"/>
            </a:avLst>
          </a:prstGeom>
          <a:ln w="38100">
            <a:headEnd type="triangle"/>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958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138366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填充孔洞</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6" name="图片 5"/>
          <p:cNvPicPr>
            <a:picLocks noChangeAspect="1"/>
          </p:cNvPicPr>
          <p:nvPr/>
        </p:nvPicPr>
        <p:blipFill>
          <a:blip r:embed="rId4"/>
          <a:stretch>
            <a:fillRect/>
          </a:stretch>
        </p:blipFill>
        <p:spPr>
          <a:xfrm>
            <a:off x="533400" y="2270125"/>
            <a:ext cx="7804150" cy="3740785"/>
          </a:xfrm>
          <a:prstGeom prst="rect">
            <a:avLst/>
          </a:prstGeom>
        </p:spPr>
      </p:pic>
      <p:sp>
        <p:nvSpPr>
          <p:cNvPr id="11" name="文本框 10"/>
          <p:cNvSpPr txBox="1"/>
          <p:nvPr/>
        </p:nvSpPr>
        <p:spPr>
          <a:xfrm>
            <a:off x="1428115" y="1809750"/>
            <a:ext cx="1915909" cy="461665"/>
          </a:xfrm>
          <a:prstGeom prst="rect">
            <a:avLst/>
          </a:prstGeom>
          <a:noFill/>
        </p:spPr>
        <p:txBody>
          <a:bodyPr wrap="none" rtlCol="0">
            <a:spAutoFit/>
          </a:bodyPr>
          <a:lstStyle/>
          <a:p>
            <a:pPr marL="342900" indent="-342900" algn="l">
              <a:buFont typeface="Arial" panose="020B060402020209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sym typeface="+mn-ea"/>
              </a:rPr>
              <a:t>二</a:t>
            </a:r>
            <a:r>
              <a:rPr lang="zh-CN" altLang="en-US" sz="2400" dirty="0">
                <a:latin typeface="宋体" panose="02010600030101010101" pitchFamily="2" charset="-122"/>
                <a:ea typeface="宋体" panose="02010600030101010101" pitchFamily="2" charset="-122"/>
                <a:cs typeface="Times New Roman" panose="02020603050405020304" pitchFamily="18" charset="0"/>
              </a:rPr>
              <a:t>值图像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I</a:t>
            </a:r>
          </a:p>
        </p:txBody>
      </p:sp>
      <p:sp>
        <p:nvSpPr>
          <p:cNvPr id="3" name="文本框 2"/>
          <p:cNvSpPr txBox="1"/>
          <p:nvPr/>
        </p:nvSpPr>
        <p:spPr>
          <a:xfrm>
            <a:off x="5046345" y="1809750"/>
            <a:ext cx="2634054" cy="461665"/>
          </a:xfrm>
          <a:prstGeom prst="rect">
            <a:avLst/>
          </a:prstGeom>
          <a:noFill/>
        </p:spPr>
        <p:txBody>
          <a:bodyPr wrap="none" rtlCol="0">
            <a:spAutoFit/>
          </a:bodyPr>
          <a:lstStyle/>
          <a:p>
            <a:pPr marL="342900" indent="-342900" algn="l">
              <a:buFont typeface="Arial" panose="020B060402020209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sym typeface="+mn-ea"/>
              </a:rPr>
              <a:t>二</a:t>
            </a:r>
            <a:r>
              <a:rPr lang="zh-CN" altLang="en-US" sz="2400" dirty="0">
                <a:latin typeface="宋体" panose="02010600030101010101" pitchFamily="2" charset="-122"/>
                <a:ea typeface="宋体" panose="02010600030101010101" pitchFamily="2" charset="-122"/>
                <a:cs typeface="Times New Roman" panose="02020603050405020304" pitchFamily="18" charset="0"/>
              </a:rPr>
              <a:t>值图像补集</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30000" dirty="0" err="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400" i="1" baseline="3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255395" y="6010910"/>
            <a:ext cx="2198370" cy="460375"/>
          </a:xfrm>
          <a:prstGeom prst="rect">
            <a:avLst/>
          </a:prstGeom>
          <a:noFill/>
        </p:spPr>
        <p:txBody>
          <a:bodyPr wrap="square" rtlCol="0">
            <a:spAutoFit/>
          </a:bodyPr>
          <a:lstStyle/>
          <a:p>
            <a:pPr marL="342900" indent="-342900" algn="l">
              <a:buFont typeface="Arial" panose="020B0604020202090204" pitchFamily="34" charset="0"/>
              <a:buChar char="•"/>
            </a:pPr>
            <a:r>
              <a:rPr lang="zh-CN" sz="2400" dirty="0">
                <a:latin typeface="宋体" panose="02010600030101010101" pitchFamily="2" charset="-122"/>
                <a:ea typeface="宋体" panose="02010600030101010101" pitchFamily="2" charset="-122"/>
                <a:cs typeface="Times New Roman" panose="02020603050405020304" pitchFamily="18" charset="0"/>
              </a:rPr>
              <a:t>标记图像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2" name="文本框 11"/>
          <p:cNvSpPr txBox="1"/>
          <p:nvPr/>
        </p:nvSpPr>
        <p:spPr>
          <a:xfrm>
            <a:off x="5046345" y="6010910"/>
            <a:ext cx="3136900" cy="460375"/>
          </a:xfrm>
          <a:prstGeom prst="rect">
            <a:avLst/>
          </a:prstGeom>
          <a:noFill/>
        </p:spPr>
        <p:txBody>
          <a:bodyPr wrap="square" rtlCol="0">
            <a:spAutoFit/>
          </a:bodyPr>
          <a:lstStyle/>
          <a:p>
            <a:pPr marL="342900" indent="-342900" algn="l">
              <a:buFont typeface="Arial" panose="020B0604020202090204" pitchFamily="34" charset="0"/>
              <a:buChar char="•"/>
            </a:pPr>
            <a:r>
              <a:rPr lang="zh-CN" sz="2400" dirty="0">
                <a:latin typeface="宋体" panose="02010600030101010101" pitchFamily="2" charset="-122"/>
                <a:ea typeface="宋体" panose="02010600030101010101" pitchFamily="2" charset="-122"/>
                <a:cs typeface="Times New Roman" panose="02020603050405020304" pitchFamily="18" charset="0"/>
              </a:rPr>
              <a:t>孔洞填充结果</a:t>
            </a:r>
            <a:endParaRPr lang="en-US" altLang="zh-CN" sz="2400" i="1" dirty="0">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C07FE83-F6EC-36A5-2331-77DED4F15DBE}"/>
              </a:ext>
            </a:extLst>
          </p:cNvPr>
          <p:cNvSpPr txBox="1"/>
          <p:nvPr/>
        </p:nvSpPr>
        <p:spPr>
          <a:xfrm>
            <a:off x="660082" y="4718303"/>
            <a:ext cx="3775393"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注意：标记图像有一圈白色边框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anim calcmode="lin" valueType="num">
                                      <p:cBhvr>
                                        <p:cTn id="8" dur="250" fill="hold"/>
                                        <p:tgtEl>
                                          <p:spTgt spid="10"/>
                                        </p:tgtEl>
                                        <p:attrNameLst>
                                          <p:attrName>ppt_x</p:attrName>
                                        </p:attrNameLst>
                                      </p:cBhvr>
                                      <p:tavLst>
                                        <p:tav tm="0">
                                          <p:val>
                                            <p:strVal val="#ppt_x"/>
                                          </p:val>
                                        </p:tav>
                                        <p:tav tm="100000">
                                          <p:val>
                                            <p:strVal val="#ppt_x"/>
                                          </p:val>
                                        </p:tav>
                                      </p:tavLst>
                                    </p:anim>
                                    <p:anim calcmode="lin" valueType="num">
                                      <p:cBhvr>
                                        <p:cTn id="9"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138366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填充孔洞</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形态学重建</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2456815" y="4647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Morphological Reconstruction</a:t>
            </a:r>
          </a:p>
        </p:txBody>
      </p:sp>
      <p:pic>
        <p:nvPicPr>
          <p:cNvPr id="6" name="图片 5"/>
          <p:cNvPicPr>
            <a:picLocks noChangeAspect="1"/>
          </p:cNvPicPr>
          <p:nvPr/>
        </p:nvPicPr>
        <p:blipFill>
          <a:blip r:embed="rId4"/>
          <a:stretch>
            <a:fillRect/>
          </a:stretch>
        </p:blipFill>
        <p:spPr>
          <a:xfrm>
            <a:off x="533400" y="2270125"/>
            <a:ext cx="7804150" cy="3740785"/>
          </a:xfrm>
          <a:prstGeom prst="rect">
            <a:avLst/>
          </a:prstGeom>
        </p:spPr>
      </p:pic>
      <p:sp>
        <p:nvSpPr>
          <p:cNvPr id="11" name="文本框 10"/>
          <p:cNvSpPr txBox="1"/>
          <p:nvPr/>
        </p:nvSpPr>
        <p:spPr>
          <a:xfrm>
            <a:off x="1428115" y="1809750"/>
            <a:ext cx="1915909" cy="461665"/>
          </a:xfrm>
          <a:prstGeom prst="rect">
            <a:avLst/>
          </a:prstGeom>
          <a:noFill/>
        </p:spPr>
        <p:txBody>
          <a:bodyPr wrap="none" rtlCol="0">
            <a:spAutoFit/>
          </a:bodyPr>
          <a:lstStyle/>
          <a:p>
            <a:pPr marL="342900" indent="-342900" algn="l">
              <a:buFont typeface="Arial" panose="020B060402020209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sym typeface="+mn-ea"/>
              </a:rPr>
              <a:t>二</a:t>
            </a:r>
            <a:r>
              <a:rPr lang="zh-CN" altLang="en-US" sz="2400" dirty="0">
                <a:latin typeface="宋体" panose="02010600030101010101" pitchFamily="2" charset="-122"/>
                <a:ea typeface="宋体" panose="02010600030101010101" pitchFamily="2" charset="-122"/>
                <a:cs typeface="Times New Roman" panose="02020603050405020304" pitchFamily="18" charset="0"/>
              </a:rPr>
              <a:t>值图像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I</a:t>
            </a:r>
          </a:p>
        </p:txBody>
      </p:sp>
      <p:sp>
        <p:nvSpPr>
          <p:cNvPr id="3" name="文本框 2"/>
          <p:cNvSpPr txBox="1"/>
          <p:nvPr/>
        </p:nvSpPr>
        <p:spPr>
          <a:xfrm>
            <a:off x="5046345" y="1809750"/>
            <a:ext cx="2634054" cy="461665"/>
          </a:xfrm>
          <a:prstGeom prst="rect">
            <a:avLst/>
          </a:prstGeom>
          <a:noFill/>
        </p:spPr>
        <p:txBody>
          <a:bodyPr wrap="none" rtlCol="0">
            <a:spAutoFit/>
          </a:bodyPr>
          <a:lstStyle/>
          <a:p>
            <a:pPr marL="342900" indent="-342900" algn="l">
              <a:buFont typeface="Arial" panose="020B0604020202090204" pitchFamily="34" charset="0"/>
              <a:buChar char="•"/>
            </a:pPr>
            <a:r>
              <a:rPr lang="zh-CN" altLang="en-US" sz="2400" dirty="0">
                <a:latin typeface="宋体" panose="02010600030101010101" pitchFamily="2" charset="-122"/>
                <a:ea typeface="宋体" panose="02010600030101010101" pitchFamily="2" charset="-122"/>
                <a:cs typeface="Times New Roman" panose="02020603050405020304" pitchFamily="18" charset="0"/>
                <a:sym typeface="+mn-ea"/>
              </a:rPr>
              <a:t>二</a:t>
            </a:r>
            <a:r>
              <a:rPr lang="zh-CN" altLang="en-US" sz="2400" dirty="0">
                <a:latin typeface="宋体" panose="02010600030101010101" pitchFamily="2" charset="-122"/>
                <a:ea typeface="宋体" panose="02010600030101010101" pitchFamily="2" charset="-122"/>
                <a:cs typeface="Times New Roman" panose="02020603050405020304" pitchFamily="18" charset="0"/>
              </a:rPr>
              <a:t>值图像补集</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30000" dirty="0" err="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400" i="1" baseline="3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181575" y="6039051"/>
            <a:ext cx="2732405" cy="461665"/>
          </a:xfrm>
          <a:prstGeom prst="rect">
            <a:avLst/>
          </a:prstGeom>
          <a:noFill/>
        </p:spPr>
        <p:txBody>
          <a:bodyPr wrap="square" rtlCol="0">
            <a:spAutoFit/>
          </a:bodyPr>
          <a:lstStyle/>
          <a:p>
            <a:pPr marL="342900" indent="-342900" algn="l">
              <a:buFont typeface="Arial" panose="020B0604020202090204" pitchFamily="34" charset="0"/>
              <a:buChar char="•"/>
            </a:pPr>
            <a:r>
              <a:rPr lang="zh-CN" sz="2400" dirty="0">
                <a:latin typeface="宋体" panose="02010600030101010101" pitchFamily="2" charset="-122"/>
                <a:ea typeface="宋体" panose="02010600030101010101" pitchFamily="2" charset="-122"/>
                <a:cs typeface="Times New Roman" panose="02020603050405020304" pitchFamily="18" charset="0"/>
              </a:rPr>
              <a:t>图像</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渐渐变化</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5046345" y="6010910"/>
            <a:ext cx="3136900" cy="460375"/>
          </a:xfrm>
          <a:prstGeom prst="rect">
            <a:avLst/>
          </a:prstGeom>
          <a:noFill/>
        </p:spPr>
        <p:txBody>
          <a:bodyPr wrap="square" rtlCol="0">
            <a:spAutoFit/>
          </a:bodyPr>
          <a:lstStyle/>
          <a:p>
            <a:pPr marL="342900" indent="-342900" algn="l">
              <a:buFont typeface="Arial" panose="020B0604020202090204" pitchFamily="34" charset="0"/>
              <a:buChar char="•"/>
            </a:pPr>
            <a:r>
              <a:rPr lang="zh-CN" sz="2400" dirty="0">
                <a:latin typeface="宋体" panose="02010600030101010101" pitchFamily="2" charset="-122"/>
                <a:ea typeface="宋体" panose="02010600030101010101" pitchFamily="2" charset="-122"/>
                <a:cs typeface="Times New Roman" panose="02020603050405020304" pitchFamily="18" charset="0"/>
              </a:rPr>
              <a:t>孔洞填充结果</a:t>
            </a:r>
            <a:endParaRPr lang="en-US" altLang="zh-CN" sz="2400" i="1" dirty="0">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C07FE83-F6EC-36A5-2331-77DED4F15DBE}"/>
              </a:ext>
            </a:extLst>
          </p:cNvPr>
          <p:cNvSpPr txBox="1"/>
          <p:nvPr/>
        </p:nvSpPr>
        <p:spPr>
          <a:xfrm>
            <a:off x="660082" y="4718303"/>
            <a:ext cx="3775393"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注意：标记图像有一圈白色边框</a:t>
            </a:r>
          </a:p>
        </p:txBody>
      </p:sp>
      <p:pic>
        <p:nvPicPr>
          <p:cNvPr id="15" name="图片 14">
            <a:extLst>
              <a:ext uri="{FF2B5EF4-FFF2-40B4-BE49-F238E27FC236}">
                <a16:creationId xmlns:a16="http://schemas.microsoft.com/office/drawing/2014/main" id="{062402A1-5F1D-BFA2-1293-853F647B9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6" y="4125381"/>
            <a:ext cx="3775393" cy="1697569"/>
          </a:xfrm>
          <a:prstGeom prst="rect">
            <a:avLst/>
          </a:prstGeom>
        </p:spPr>
      </p:pic>
      <p:sp>
        <p:nvSpPr>
          <p:cNvPr id="14" name="文本框 13">
            <a:extLst>
              <a:ext uri="{FF2B5EF4-FFF2-40B4-BE49-F238E27FC236}">
                <a16:creationId xmlns:a16="http://schemas.microsoft.com/office/drawing/2014/main" id="{BD3EBEE9-A8A2-5149-8BBA-2F98994AB36C}"/>
              </a:ext>
            </a:extLst>
          </p:cNvPr>
          <p:cNvSpPr txBox="1"/>
          <p:nvPr/>
        </p:nvSpPr>
        <p:spPr>
          <a:xfrm>
            <a:off x="3476685" y="1332823"/>
            <a:ext cx="1569660" cy="369332"/>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洪水填充算法</a:t>
            </a:r>
          </a:p>
        </p:txBody>
      </p:sp>
    </p:spTree>
    <p:extLst>
      <p:ext uri="{BB962C8B-B14F-4D97-AF65-F5344CB8AC3E}">
        <p14:creationId xmlns:p14="http://schemas.microsoft.com/office/powerpoint/2010/main" val="352727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219075" y="1341120"/>
            <a:ext cx="8341995" cy="4632037"/>
          </a:xfrm>
          <a:prstGeom prst="rect">
            <a:avLst/>
          </a:prstGeom>
        </p:spPr>
        <p:txBody>
          <a:bodyPr wrap="square">
            <a:spAutoFit/>
          </a:bodyPr>
          <a:lstStyle/>
          <a:p>
            <a:pPr marL="342900" marR="0" lvl="0" indent="-342900" algn="l" defTabSz="914400" rtl="0" eaLnBrk="1" fontAlgn="auto" latinLnBrk="0" hangingPunct="1">
              <a:spcBef>
                <a:spcPts val="180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孔洞填充</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练习</a:t>
            </a: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2</a:t>
            </a:r>
          </a:p>
          <a:p>
            <a:pPr marR="0" lvl="0" algn="l" defTabSz="914400" rtl="0" eaLnBrk="1" fontAlgn="auto" latinLnBrk="0" hangingPunct="1">
              <a:spcBef>
                <a:spcPts val="1800"/>
              </a:spcBef>
              <a:spcAft>
                <a:spcPts val="0"/>
              </a:spcAft>
              <a:buClrTx/>
              <a:buSzTx/>
              <a:defRPr/>
            </a:pPr>
            <a:r>
              <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    </a:t>
            </a: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判断用下列结构元对图像孔洞填充的结果？</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grpSp>
        <p:nvGrpSpPr>
          <p:cNvPr id="17" name="组合 16">
            <a:extLst>
              <a:ext uri="{FF2B5EF4-FFF2-40B4-BE49-F238E27FC236}">
                <a16:creationId xmlns:a16="http://schemas.microsoft.com/office/drawing/2014/main" id="{67CDB063-DB94-6DF3-7374-0EED74CA1740}"/>
              </a:ext>
            </a:extLst>
          </p:cNvPr>
          <p:cNvGrpSpPr/>
          <p:nvPr/>
        </p:nvGrpSpPr>
        <p:grpSpPr>
          <a:xfrm>
            <a:off x="1276350" y="3271344"/>
            <a:ext cx="3295650" cy="2095500"/>
            <a:chOff x="5391150" y="3429000"/>
            <a:chExt cx="3295650" cy="2095500"/>
          </a:xfrm>
        </p:grpSpPr>
        <p:sp>
          <p:nvSpPr>
            <p:cNvPr id="11" name="矩形 10">
              <a:extLst>
                <a:ext uri="{FF2B5EF4-FFF2-40B4-BE49-F238E27FC236}">
                  <a16:creationId xmlns:a16="http://schemas.microsoft.com/office/drawing/2014/main" id="{53DA3B96-9AA2-FBCA-7F4E-C684D892D415}"/>
                </a:ext>
              </a:extLst>
            </p:cNvPr>
            <p:cNvSpPr/>
            <p:nvPr/>
          </p:nvSpPr>
          <p:spPr>
            <a:xfrm>
              <a:off x="5391150" y="3429000"/>
              <a:ext cx="3295650" cy="20955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ECD266E-7DBD-C3E9-D038-5AF3C7EF34B4}"/>
                </a:ext>
              </a:extLst>
            </p:cNvPr>
            <p:cNvSpPr/>
            <p:nvPr/>
          </p:nvSpPr>
          <p:spPr>
            <a:xfrm>
              <a:off x="6407150" y="3942120"/>
              <a:ext cx="1003300" cy="10033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179DC5-B508-C4AE-0A50-F950F92117B7}"/>
                </a:ext>
              </a:extLst>
            </p:cNvPr>
            <p:cNvSpPr/>
            <p:nvPr/>
          </p:nvSpPr>
          <p:spPr>
            <a:xfrm>
              <a:off x="6908800" y="4135623"/>
              <a:ext cx="266700" cy="2667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58A21A8-7967-7541-A927-4A975BCDDE67}"/>
                </a:ext>
              </a:extLst>
            </p:cNvPr>
            <p:cNvSpPr/>
            <p:nvPr/>
          </p:nvSpPr>
          <p:spPr>
            <a:xfrm>
              <a:off x="6642100" y="4462476"/>
              <a:ext cx="266700" cy="2667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D65DD02-0917-C717-8DC1-0DB4B273291D}"/>
                </a:ext>
              </a:extLst>
            </p:cNvPr>
            <p:cNvSpPr/>
            <p:nvPr/>
          </p:nvSpPr>
          <p:spPr>
            <a:xfrm>
              <a:off x="6775450" y="4603578"/>
              <a:ext cx="61383" cy="613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E9A39692-9E46-AF56-418F-1EB9821D070E}"/>
              </a:ext>
            </a:extLst>
          </p:cNvPr>
          <p:cNvPicPr>
            <a:picLocks noChangeAspect="1"/>
          </p:cNvPicPr>
          <p:nvPr/>
        </p:nvPicPr>
        <p:blipFill>
          <a:blip r:embed="rId4"/>
          <a:stretch>
            <a:fillRect/>
          </a:stretch>
        </p:blipFill>
        <p:spPr>
          <a:xfrm>
            <a:off x="6267581" y="4228609"/>
            <a:ext cx="914401" cy="995424"/>
          </a:xfrm>
          <a:prstGeom prst="rect">
            <a:avLst/>
          </a:prstGeom>
        </p:spPr>
      </p:pic>
    </p:spTree>
    <p:extLst>
      <p:ext uri="{BB962C8B-B14F-4D97-AF65-F5344CB8AC3E}">
        <p14:creationId xmlns:p14="http://schemas.microsoft.com/office/powerpoint/2010/main" val="3727362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CC94-C2A0-50D3-9DB7-6AB34A316E43}"/>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55A511A2-05DC-46B5-1F1A-142110E01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a:extLst>
              <a:ext uri="{FF2B5EF4-FFF2-40B4-BE49-F238E27FC236}">
                <a16:creationId xmlns:a16="http://schemas.microsoft.com/office/drawing/2014/main" id="{29C0A932-5774-3245-1A0F-89B4E6306089}"/>
              </a:ext>
            </a:extLst>
          </p:cNvPr>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a:extLst>
              <a:ext uri="{FF2B5EF4-FFF2-40B4-BE49-F238E27FC236}">
                <a16:creationId xmlns:a16="http://schemas.microsoft.com/office/drawing/2014/main" id="{D68B98F8-8AE5-909A-C86F-D983BCEA8260}"/>
              </a:ext>
            </a:extLst>
          </p:cNvPr>
          <p:cNvSpPr/>
          <p:nvPr/>
        </p:nvSpPr>
        <p:spPr>
          <a:xfrm>
            <a:off x="219075" y="1341120"/>
            <a:ext cx="8341995" cy="4832092"/>
          </a:xfrm>
          <a:prstGeom prst="rect">
            <a:avLst/>
          </a:prstGeom>
        </p:spPr>
        <p:txBody>
          <a:bodyPr wrap="square">
            <a:spAutoFit/>
          </a:bodyPr>
          <a:lstStyle/>
          <a:p>
            <a:pPr marL="342900" marR="0" lvl="0" indent="-342900" algn="l" defTabSz="914400" rtl="0" eaLnBrk="1" fontAlgn="auto" latinLnBrk="0" hangingPunct="1">
              <a:spcBef>
                <a:spcPts val="1800"/>
              </a:spcBef>
              <a:spcAft>
                <a:spcPts val="0"/>
              </a:spcAft>
              <a:buClrTx/>
              <a:buSzTx/>
              <a:buFont typeface="Wingdings" panose="05000000000000000000" pitchFamily="2" charset="2"/>
              <a:buChar char="n"/>
              <a:defRPr/>
            </a:pPr>
            <a:r>
              <a:rPr kumimoji="1" lang="zh-CN" altLang="en-US" sz="2800" dirty="0">
                <a:solidFill>
                  <a:prstClr val="black"/>
                </a:solidFill>
                <a:latin typeface="宋体" panose="02010600030101010101" pitchFamily="2" charset="-122"/>
                <a:ea typeface="宋体" panose="02010600030101010101" pitchFamily="2" charset="-122"/>
                <a:cs typeface="Times New Roman" panose="02020503050405090304" charset="0"/>
                <a:sym typeface="+mn-ea"/>
              </a:rPr>
              <a:t>思考？</a:t>
            </a: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在形态学重建的孔洞填充算法中，标记图像</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是原始图像最外围边框的补集操作</a:t>
            </a:r>
            <a:endPar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讨论：如果直接使用最外围边框作为标记图像</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呢？</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a:p>
            <a:pPr marR="0" lvl="0" algn="l" defTabSz="914400" rtl="0" eaLnBrk="1" fontAlgn="auto" latinLnBrk="0" hangingPunct="1">
              <a:lnSpc>
                <a:spcPct val="100000"/>
              </a:lnSpc>
              <a:spcBef>
                <a:spcPts val="0"/>
              </a:spcBef>
              <a:spcAft>
                <a:spcPts val="0"/>
              </a:spcAft>
              <a:buClrTx/>
              <a:buSzTx/>
              <a:defRPr/>
            </a:pP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endParaRPr>
          </a:p>
        </p:txBody>
      </p:sp>
      <p:sp>
        <p:nvSpPr>
          <p:cNvPr id="13" name="矩形 12">
            <a:extLst>
              <a:ext uri="{FF2B5EF4-FFF2-40B4-BE49-F238E27FC236}">
                <a16:creationId xmlns:a16="http://schemas.microsoft.com/office/drawing/2014/main" id="{64E1EC1D-EE77-52C9-8DA2-DCC88A89DDDF}"/>
              </a:ext>
            </a:extLst>
          </p:cNvPr>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a:extLst>
              <a:ext uri="{FF2B5EF4-FFF2-40B4-BE49-F238E27FC236}">
                <a16:creationId xmlns:a16="http://schemas.microsoft.com/office/drawing/2014/main" id="{7B38BCF0-8D5A-DBC8-9301-050C28D06D4E}"/>
              </a:ext>
            </a:extLst>
          </p:cNvPr>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a:extLst>
              <a:ext uri="{FF2B5EF4-FFF2-40B4-BE49-F238E27FC236}">
                <a16:creationId xmlns:a16="http://schemas.microsoft.com/office/drawing/2014/main" id="{32E1EAD5-B5FE-9799-043A-44CD627B45C8}"/>
              </a:ext>
            </a:extLst>
          </p:cNvPr>
          <p:cNvCxnSpPr/>
          <p:nvPr/>
        </p:nvCxnSpPr>
        <p:spPr>
          <a:xfrm>
            <a:off x="3628390" y="4742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a:extLst>
              <a:ext uri="{FF2B5EF4-FFF2-40B4-BE49-F238E27FC236}">
                <a16:creationId xmlns:a16="http://schemas.microsoft.com/office/drawing/2014/main" id="{7A7160B0-F440-7520-2DCB-56230D022C34}"/>
              </a:ext>
            </a:extLst>
          </p:cNvPr>
          <p:cNvSpPr txBox="1"/>
          <p:nvPr/>
        </p:nvSpPr>
        <p:spPr>
          <a:xfrm>
            <a:off x="400050" y="567943"/>
            <a:ext cx="57035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Morphological Algorithms</a:t>
            </a:r>
          </a:p>
        </p:txBody>
      </p:sp>
      <p:pic>
        <p:nvPicPr>
          <p:cNvPr id="1026" name="Picture 2">
            <a:extLst>
              <a:ext uri="{FF2B5EF4-FFF2-40B4-BE49-F238E27FC236}">
                <a16:creationId xmlns:a16="http://schemas.microsoft.com/office/drawing/2014/main" id="{BC9BAB5C-A26E-3D6F-A84B-35A4063F7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 y="3767244"/>
            <a:ext cx="4099560" cy="17423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33568E17-671D-F37B-728A-BE71FDD5B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484" y="3844968"/>
            <a:ext cx="3924464" cy="166459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3AC1039-4398-F025-D456-1E386ECCFC45}"/>
              </a:ext>
            </a:extLst>
          </p:cNvPr>
          <p:cNvSpPr txBox="1"/>
          <p:nvPr/>
        </p:nvSpPr>
        <p:spPr>
          <a:xfrm>
            <a:off x="161344" y="5608320"/>
            <a:ext cx="4792980" cy="338554"/>
          </a:xfrm>
          <a:prstGeom prst="rect">
            <a:avLst/>
          </a:prstGeom>
          <a:noFill/>
        </p:spPr>
        <p:txBody>
          <a:bodyPr wrap="square">
            <a:spAutoFit/>
          </a:bodyPr>
          <a:lstStyle/>
          <a:p>
            <a:pPr algn="ctr"/>
            <a:r>
              <a:rPr lang="zh-CN" altLang="en-US" sz="1600" dirty="0">
                <a:latin typeface="宋体" panose="02010600030101010101" pitchFamily="2" charset="-122"/>
                <a:ea typeface="宋体" panose="02010600030101010101" pitchFamily="2" charset="-122"/>
              </a:rPr>
              <a:t>红色区域：孔洞填充算法中的标记图像</a:t>
            </a:r>
          </a:p>
        </p:txBody>
      </p:sp>
      <p:sp>
        <p:nvSpPr>
          <p:cNvPr id="10" name="文本框 9">
            <a:extLst>
              <a:ext uri="{FF2B5EF4-FFF2-40B4-BE49-F238E27FC236}">
                <a16:creationId xmlns:a16="http://schemas.microsoft.com/office/drawing/2014/main" id="{B2EBF6FC-2B4D-D751-871C-680D21322DBC}"/>
              </a:ext>
            </a:extLst>
          </p:cNvPr>
          <p:cNvSpPr txBox="1"/>
          <p:nvPr/>
        </p:nvSpPr>
        <p:spPr>
          <a:xfrm>
            <a:off x="4762500" y="5608320"/>
            <a:ext cx="3924464" cy="584775"/>
          </a:xfrm>
          <a:prstGeom prst="rect">
            <a:avLst/>
          </a:prstGeom>
          <a:noFill/>
        </p:spPr>
        <p:txBody>
          <a:bodyPr wrap="square">
            <a:spAutoFit/>
          </a:bodyPr>
          <a:lstStyle/>
          <a:p>
            <a:pPr algn="ctr"/>
            <a:r>
              <a:rPr lang="zh-CN" altLang="en-US" sz="1600" dirty="0">
                <a:latin typeface="宋体" panose="02010600030101010101" pitchFamily="2" charset="-122"/>
                <a:ea typeface="宋体" panose="02010600030101010101" pitchFamily="2" charset="-122"/>
              </a:rPr>
              <a:t>假设使用当前红色区域作为标记图像会产生什么情况？</a:t>
            </a:r>
          </a:p>
        </p:txBody>
      </p:sp>
    </p:spTree>
    <p:extLst>
      <p:ext uri="{BB962C8B-B14F-4D97-AF65-F5344CB8AC3E}">
        <p14:creationId xmlns:p14="http://schemas.microsoft.com/office/powerpoint/2010/main" val="2897474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1870744" y="3168761"/>
            <a:ext cx="5516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37463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289685"/>
            <a:ext cx="8669655" cy="267652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二值图像与灰度图像对应关系</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非平坦结构元与平坦结构元</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sp>
        <p:nvSpPr>
          <p:cNvPr id="3" name="文本框 2"/>
          <p:cNvSpPr txBox="1"/>
          <p:nvPr/>
        </p:nvSpPr>
        <p:spPr>
          <a:xfrm>
            <a:off x="2096135" y="1785620"/>
            <a:ext cx="5517515" cy="1303177"/>
          </a:xfrm>
          <a:prstGeom prst="rect">
            <a:avLst/>
          </a:prstGeom>
          <a:noFill/>
        </p:spPr>
        <p:txBody>
          <a:bodyPr wrap="square" rtlCol="0" anchor="t">
            <a:spAutoFit/>
          </a:bodyPr>
          <a:lstStyle/>
          <a:p>
            <a:pPr fontAlgn="auto">
              <a:lnSpc>
                <a:spcPct val="150000"/>
              </a:lnSpc>
            </a:pPr>
            <a:r>
              <a:rPr kumimoji="1" lang="en-US" altLang="zh-CN"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  </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集合</a:t>
            </a:r>
            <a:r>
              <a:rPr kumimoji="1" lang="en-US" altLang="zh-CN"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A   </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  灰度图像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p>
          <a:p>
            <a:pPr fontAlgn="auto">
              <a:lnSpc>
                <a:spcPct val="150000"/>
              </a:lnSpc>
            </a:pPr>
            <a:r>
              <a:rPr lang="zh-CN" altLang="en-US" sz="2800" dirty="0">
                <a:latin typeface="Times New Roman Regular" panose="02020503050405090304" charset="0"/>
                <a:ea typeface="Songti SC Regular" panose="02010800040101010101" charset="-122"/>
                <a:cs typeface="Times New Roman Regular" panose="02020503050405090304" charset="0"/>
              </a:rPr>
              <a:t> </a:t>
            </a:r>
            <a:r>
              <a:rPr lang="zh-CN" altLang="en-US" sz="2800" dirty="0">
                <a:latin typeface="宋体" panose="02010600030101010101" pitchFamily="2" charset="-122"/>
                <a:ea typeface="宋体" panose="02010600030101010101" pitchFamily="2" charset="-122"/>
                <a:cs typeface="Times New Roman Regular" panose="02020503050405090304" charset="0"/>
              </a:rPr>
              <a:t>结构元</a:t>
            </a:r>
            <a:r>
              <a:rPr lang="en-US" altLang="zh-CN" sz="2800" dirty="0">
                <a:latin typeface="宋体" panose="02010600030101010101" pitchFamily="2" charset="-122"/>
                <a:ea typeface="宋体" panose="02010600030101010101" pitchFamily="2" charset="-122"/>
                <a:cs typeface="Times New Roman Regular" panose="02020503050405090304" charset="0"/>
              </a:rPr>
              <a:t>B  </a:t>
            </a:r>
            <a:r>
              <a:rPr lang="zh-CN" altLang="en-US" sz="2800" dirty="0">
                <a:latin typeface="宋体" panose="02010600030101010101" pitchFamily="2" charset="-122"/>
                <a:ea typeface="宋体" panose="02010600030101010101" pitchFamily="2" charset="-122"/>
                <a:cs typeface="Times New Roman Regular" panose="02020503050405090304" charset="0"/>
              </a:rPr>
              <a:t>—— 结构元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endParaRPr lang="zh-CN" altLang="en-US" sz="2800" dirty="0">
              <a:latin typeface="Times New Roman Regular" panose="02020503050405090304" charset="0"/>
              <a:ea typeface="Songti SC Regular" panose="02010800040101010101" charset="-122"/>
              <a:cs typeface="Times New Roman Regular" panose="02020503050405090304" charset="0"/>
            </a:endParaRPr>
          </a:p>
        </p:txBody>
      </p:sp>
      <p:grpSp>
        <p:nvGrpSpPr>
          <p:cNvPr id="24" name="组合 23"/>
          <p:cNvGrpSpPr/>
          <p:nvPr/>
        </p:nvGrpSpPr>
        <p:grpSpPr>
          <a:xfrm>
            <a:off x="270117" y="4135755"/>
            <a:ext cx="8670001" cy="1937385"/>
            <a:chOff x="196" y="6487"/>
            <a:chExt cx="14815" cy="3310"/>
          </a:xfrm>
        </p:grpSpPr>
        <p:pic>
          <p:nvPicPr>
            <p:cNvPr id="7" name="图片 6"/>
            <p:cNvPicPr>
              <a:picLocks noChangeAspect="1"/>
            </p:cNvPicPr>
            <p:nvPr/>
          </p:nvPicPr>
          <p:blipFill>
            <a:blip r:embed="rId4"/>
            <a:stretch>
              <a:fillRect/>
            </a:stretch>
          </p:blipFill>
          <p:spPr>
            <a:xfrm>
              <a:off x="196" y="6587"/>
              <a:ext cx="3120" cy="2980"/>
            </a:xfrm>
            <a:prstGeom prst="rect">
              <a:avLst/>
            </a:prstGeom>
          </p:spPr>
        </p:pic>
        <p:pic>
          <p:nvPicPr>
            <p:cNvPr id="11" name="图片 10"/>
            <p:cNvPicPr>
              <a:picLocks noChangeAspect="1"/>
            </p:cNvPicPr>
            <p:nvPr/>
          </p:nvPicPr>
          <p:blipFill>
            <a:blip r:embed="rId5"/>
            <a:stretch>
              <a:fillRect/>
            </a:stretch>
          </p:blipFill>
          <p:spPr>
            <a:xfrm>
              <a:off x="4819" y="6487"/>
              <a:ext cx="2800" cy="3180"/>
            </a:xfrm>
            <a:prstGeom prst="rect">
              <a:avLst/>
            </a:prstGeom>
          </p:spPr>
        </p:pic>
        <p:pic>
          <p:nvPicPr>
            <p:cNvPr id="12" name="图片 11"/>
            <p:cNvPicPr>
              <a:picLocks noChangeAspect="1"/>
            </p:cNvPicPr>
            <p:nvPr/>
          </p:nvPicPr>
          <p:blipFill>
            <a:blip r:embed="rId6"/>
            <a:stretch>
              <a:fillRect/>
            </a:stretch>
          </p:blipFill>
          <p:spPr>
            <a:xfrm>
              <a:off x="8059" y="6587"/>
              <a:ext cx="2860" cy="2800"/>
            </a:xfrm>
            <a:prstGeom prst="rect">
              <a:avLst/>
            </a:prstGeom>
          </p:spPr>
        </p:pic>
        <p:pic>
          <p:nvPicPr>
            <p:cNvPr id="16" name="图片 15"/>
            <p:cNvPicPr>
              <a:picLocks noChangeAspect="1"/>
            </p:cNvPicPr>
            <p:nvPr/>
          </p:nvPicPr>
          <p:blipFill>
            <a:blip r:embed="rId7"/>
            <a:stretch>
              <a:fillRect/>
            </a:stretch>
          </p:blipFill>
          <p:spPr>
            <a:xfrm>
              <a:off x="12311" y="6557"/>
              <a:ext cx="2700" cy="3240"/>
            </a:xfrm>
            <a:prstGeom prst="rect">
              <a:avLst/>
            </a:prstGeom>
          </p:spPr>
        </p:pic>
      </p:grpSp>
      <p:sp>
        <p:nvSpPr>
          <p:cNvPr id="25" name="文本框 24"/>
          <p:cNvSpPr txBox="1"/>
          <p:nvPr/>
        </p:nvSpPr>
        <p:spPr>
          <a:xfrm>
            <a:off x="426085" y="6006465"/>
            <a:ext cx="20116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非平坦结构元</a:t>
            </a:r>
          </a:p>
        </p:txBody>
      </p:sp>
      <p:sp>
        <p:nvSpPr>
          <p:cNvPr id="26" name="文本框 25"/>
          <p:cNvSpPr txBox="1"/>
          <p:nvPr/>
        </p:nvSpPr>
        <p:spPr>
          <a:xfrm>
            <a:off x="5012690" y="5996940"/>
            <a:ext cx="17068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平坦结构元</a:t>
            </a:r>
          </a:p>
        </p:txBody>
      </p:sp>
      <p:sp>
        <p:nvSpPr>
          <p:cNvPr id="27" name="文本框 26"/>
          <p:cNvSpPr txBox="1"/>
          <p:nvPr/>
        </p:nvSpPr>
        <p:spPr>
          <a:xfrm>
            <a:off x="3189605" y="6006465"/>
            <a:ext cx="14020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灰度剖面</a:t>
            </a:r>
          </a:p>
        </p:txBody>
      </p:sp>
      <p:sp>
        <p:nvSpPr>
          <p:cNvPr id="28" name="文本框 27"/>
          <p:cNvSpPr txBox="1"/>
          <p:nvPr/>
        </p:nvSpPr>
        <p:spPr>
          <a:xfrm>
            <a:off x="7373620" y="6006465"/>
            <a:ext cx="14020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灰度剖面</a:t>
            </a:r>
          </a:p>
        </p:txBody>
      </p:sp>
      <p:cxnSp>
        <p:nvCxnSpPr>
          <p:cNvPr id="29" name="直接箭头连接符 28"/>
          <p:cNvCxnSpPr/>
          <p:nvPr/>
        </p:nvCxnSpPr>
        <p:spPr>
          <a:xfrm>
            <a:off x="2095500" y="5000625"/>
            <a:ext cx="880110" cy="0"/>
          </a:xfrm>
          <a:prstGeom prst="straightConnector1">
            <a:avLst/>
          </a:prstGeom>
          <a:ln>
            <a:headEnd type="triangle" w="lg" len="lg"/>
            <a:tailEnd type="triangle" w="lg" len="lg"/>
          </a:ln>
        </p:spPr>
        <p:style>
          <a:lnRef idx="3">
            <a:schemeClr val="accent4"/>
          </a:lnRef>
          <a:fillRef idx="0">
            <a:schemeClr val="accent4"/>
          </a:fillRef>
          <a:effectRef idx="2">
            <a:schemeClr val="accent4"/>
          </a:effectRef>
          <a:fontRef idx="minor">
            <a:schemeClr val="tx1"/>
          </a:fontRef>
        </p:style>
      </p:cxnSp>
      <p:cxnSp>
        <p:nvCxnSpPr>
          <p:cNvPr id="30" name="直接箭头连接符 29"/>
          <p:cNvCxnSpPr/>
          <p:nvPr/>
        </p:nvCxnSpPr>
        <p:spPr>
          <a:xfrm>
            <a:off x="6494780" y="4934585"/>
            <a:ext cx="880110" cy="0"/>
          </a:xfrm>
          <a:prstGeom prst="straightConnector1">
            <a:avLst/>
          </a:prstGeom>
          <a:ln>
            <a:headEnd type="triangle" w="lg" len="lg"/>
            <a:tailEnd type="triangle" w="lg" len="lg"/>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1" y="1289685"/>
            <a:ext cx="8298180"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平坦结构元</a:t>
            </a:r>
            <a:r>
              <a:rPr lang="zh-CN" altLang="en-US" sz="2800" dirty="0">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a:t>
            </a:r>
            <a:r>
              <a:rPr kumimoji="1" lang="zh-CN" altLang="en-US" sz="2800" dirty="0">
                <a:solidFill>
                  <a:prstClr val="black"/>
                </a:solidFill>
                <a:latin typeface="宋体" panose="02010600030101010101" pitchFamily="2" charset="-122"/>
                <a:ea typeface="宋体" panose="02010600030101010101" pitchFamily="2" charset="-122"/>
                <a:cs typeface="Times New Roman" panose="02020503050405090304" charset="0"/>
                <a:sym typeface="+mn-ea"/>
              </a:rPr>
              <a:t>对图像 </a:t>
            </a:r>
            <a:r>
              <a:rPr kumimoji="1" lang="en-US" altLang="zh-CN" sz="2800" i="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a:t>
            </a:r>
            <a:r>
              <a:rPr kumimoji="1" lang="en-US" altLang="zh-CN" sz="2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i="1"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y</a:t>
            </a:r>
            <a:r>
              <a:rPr kumimoji="1" lang="en-US" altLang="zh-CN" sz="2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rPr>
              <a:t>的腐蚀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rPr>
              <a:t>表明</a:t>
            </a: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在原图像中</a:t>
            </a:r>
            <a:r>
              <a:rPr lang="zh-CN" altLang="en-US" sz="2800" dirty="0">
                <a:latin typeface="宋体" panose="02010600030101010101" pitchFamily="2" charset="-122"/>
                <a:ea typeface="宋体" panose="02010600030101010101" pitchFamily="2" charset="-122"/>
                <a:cs typeface="Times New Roman Regular" panose="02020503050405090304" charset="0"/>
              </a:rPr>
              <a:t>寻找包含在结构元中最小的像素的灰度值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7" name="图片 6">
            <a:extLst>
              <a:ext uri="{FF2B5EF4-FFF2-40B4-BE49-F238E27FC236}">
                <a16:creationId xmlns:a16="http://schemas.microsoft.com/office/drawing/2014/main" id="{D943D20D-136F-4FE9-AA6A-8FB1B8818034}"/>
              </a:ext>
            </a:extLst>
          </p:cNvPr>
          <p:cNvPicPr>
            <a:picLocks noChangeAspect="1"/>
          </p:cNvPicPr>
          <p:nvPr/>
        </p:nvPicPr>
        <p:blipFill>
          <a:blip r:embed="rId4"/>
          <a:stretch>
            <a:fillRect/>
          </a:stretch>
        </p:blipFill>
        <p:spPr>
          <a:xfrm>
            <a:off x="2279650" y="2477071"/>
            <a:ext cx="4800600" cy="733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0050" y="1341120"/>
            <a:ext cx="8161020" cy="138499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反射与平移</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反射实例</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p:pic>
        <p:nvPicPr>
          <p:cNvPr id="4" name="图片 3"/>
          <p:cNvPicPr>
            <a:picLocks noChangeAspect="1"/>
          </p:cNvPicPr>
          <p:nvPr/>
        </p:nvPicPr>
        <p:blipFill>
          <a:blip r:embed="rId4"/>
          <a:stretch>
            <a:fillRect/>
          </a:stretch>
        </p:blipFill>
        <p:spPr>
          <a:xfrm>
            <a:off x="1226820" y="2541211"/>
            <a:ext cx="7334250" cy="318135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1" y="1289685"/>
            <a:ext cx="8211820"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平坦结构元</a:t>
            </a:r>
            <a:r>
              <a:rPr lang="zh-CN" altLang="en-US" sz="2800" dirty="0">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rPr>
              <a:t>的膨胀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rPr>
              <a:t>表明在原图像中寻找包含在结构元中最大的像素的灰度值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2341245" y="2447290"/>
            <a:ext cx="4787900" cy="8763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224536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endParaRPr lang="zh-CN" altLang="en-US" sz="280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6" name="图片 5"/>
          <p:cNvPicPr>
            <a:picLocks noChangeAspect="1"/>
          </p:cNvPicPr>
          <p:nvPr/>
        </p:nvPicPr>
        <p:blipFill>
          <a:blip r:embed="rId4"/>
          <a:stretch>
            <a:fillRect/>
          </a:stretch>
        </p:blipFill>
        <p:spPr>
          <a:xfrm>
            <a:off x="0" y="1939925"/>
            <a:ext cx="9144000" cy="3448685"/>
          </a:xfrm>
          <a:prstGeom prst="rect">
            <a:avLst/>
          </a:prstGeom>
        </p:spPr>
      </p:pic>
      <p:sp>
        <p:nvSpPr>
          <p:cNvPr id="7" name="文本框 6"/>
          <p:cNvSpPr txBox="1"/>
          <p:nvPr/>
        </p:nvSpPr>
        <p:spPr>
          <a:xfrm>
            <a:off x="993775" y="5231130"/>
            <a:ext cx="11353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Times New Roman Regular" panose="02020503050405090304" charset="0"/>
                <a:ea typeface="Songti SC Regular" panose="02010800040101010101" charset="-122"/>
                <a:cs typeface="Times New Roman Regular" panose="02020503050405090304" charset="0"/>
                <a:sym typeface="+mn-ea"/>
              </a:rPr>
              <a:t>原图</a:t>
            </a:r>
          </a:p>
        </p:txBody>
      </p:sp>
      <p:sp>
        <p:nvSpPr>
          <p:cNvPr id="10" name="文本框 9"/>
          <p:cNvSpPr txBox="1"/>
          <p:nvPr/>
        </p:nvSpPr>
        <p:spPr>
          <a:xfrm>
            <a:off x="3560445" y="5231130"/>
            <a:ext cx="17449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Times New Roman Regular" panose="02020503050405090304" charset="0"/>
                <a:ea typeface="Songti SC Regular" panose="02010800040101010101" charset="-122"/>
                <a:cs typeface="Times New Roman Regular" panose="02020503050405090304" charset="0"/>
                <a:sym typeface="+mn-ea"/>
              </a:rPr>
              <a:t>腐蚀结果</a:t>
            </a:r>
          </a:p>
        </p:txBody>
      </p:sp>
      <p:sp>
        <p:nvSpPr>
          <p:cNvPr id="11" name="文本框 10"/>
          <p:cNvSpPr txBox="1"/>
          <p:nvPr/>
        </p:nvSpPr>
        <p:spPr>
          <a:xfrm>
            <a:off x="6617335" y="5231130"/>
            <a:ext cx="17449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Times New Roman Regular" panose="02020503050405090304" charset="0"/>
                <a:ea typeface="Songti SC Regular" panose="02010800040101010101" charset="-122"/>
                <a:cs typeface="Times New Roman Regular" panose="02020503050405090304" charset="0"/>
                <a:sym typeface="+mn-ea"/>
              </a:rPr>
              <a:t>膨胀结果</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非平坦结构元</a:t>
            </a:r>
            <a:r>
              <a:rPr lang="zh-CN" altLang="en-US" sz="2800" dirty="0">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rPr>
              <a:t>的</a:t>
            </a:r>
            <a:r>
              <a:rPr kumimoji="1" lang="zh-CN" altLang="en-US" sz="2800" dirty="0">
                <a:solidFill>
                  <a:prstClr val="black"/>
                </a:solidFill>
                <a:latin typeface="宋体" panose="02010600030101010101" pitchFamily="2" charset="-122"/>
                <a:ea typeface="宋体" panose="02010600030101010101" pitchFamily="2" charset="-122"/>
                <a:cs typeface="Times New Roman" panose="02020503050405090304" charset="0"/>
              </a:rPr>
              <a:t>腐蚀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rPr>
              <a:t>表明在结构元范围中寻找原图像与结构元对应像素灰度值之差最小的像素的灰度值</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1546225" y="2451100"/>
            <a:ext cx="6617335" cy="7366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483108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非平坦结构元</a:t>
            </a:r>
            <a:r>
              <a:rPr lang="zh-CN" altLang="en-US" sz="2800" dirty="0">
                <a:latin typeface="Times New Roman Regular" panose="02020503050405090304" charset="0"/>
                <a:ea typeface="Songti SC Regular" panose="02010800040101010101" charset="-122"/>
                <a:cs typeface="Times New Roman Regular" panose="02020503050405090304" charset="0"/>
                <a:sym typeface="+mn-ea"/>
              </a:rPr>
              <a:t>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rPr>
              <a:t>的膨胀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表明在结构元范围中寻找原图像与结构元对应像素灰度值之和最大的像素的灰度值</a:t>
            </a:r>
            <a:endParaRPr lang="zh-CN" altLang="en-US" sz="2800" dirty="0">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6" name="图片 5"/>
          <p:cNvPicPr>
            <a:picLocks noChangeAspect="1"/>
          </p:cNvPicPr>
          <p:nvPr/>
        </p:nvPicPr>
        <p:blipFill>
          <a:blip r:embed="rId4"/>
          <a:stretch>
            <a:fillRect/>
          </a:stretch>
        </p:blipFill>
        <p:spPr>
          <a:xfrm>
            <a:off x="1614170" y="2438400"/>
            <a:ext cx="6706235" cy="762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612394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腐蚀与膨胀</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平坦结构元的灰度值不随定义域而变化</a:t>
            </a: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非平坦结构元的灰度值随着定义域而变化</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使用非平坦结构元的腐蚀与膨胀不受原图像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的灰度值限制，难以直观的解释非平坦结构元对</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图像腐蚀与膨胀的结果</a:t>
            </a:r>
          </a:p>
          <a:p>
            <a:pPr marL="971550" marR="0" lvl="1"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rPr>
              <a:t>实际中通常采用平坦结构元，甚少使用非平坦结构元</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3" name="图片 2">
            <a:extLst>
              <a:ext uri="{FF2B5EF4-FFF2-40B4-BE49-F238E27FC236}">
                <a16:creationId xmlns:a16="http://schemas.microsoft.com/office/drawing/2014/main" id="{E09CACB4-3EE9-7BAB-88C4-076C5E71D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7851" y="2131731"/>
            <a:ext cx="2825808" cy="3496116"/>
          </a:xfrm>
          <a:prstGeom prst="rect">
            <a:avLst/>
          </a:prstGeom>
        </p:spPr>
      </p:pic>
      <p:pic>
        <p:nvPicPr>
          <p:cNvPr id="6" name="图片 5">
            <a:extLst>
              <a:ext uri="{FF2B5EF4-FFF2-40B4-BE49-F238E27FC236}">
                <a16:creationId xmlns:a16="http://schemas.microsoft.com/office/drawing/2014/main" id="{130791B0-95BC-08F3-9563-6A0282C29D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3282" y="2131731"/>
            <a:ext cx="2833332" cy="3496116"/>
          </a:xfrm>
          <a:prstGeom prst="rect">
            <a:avLst/>
          </a:prstGeom>
        </p:spPr>
      </p:pic>
      <p:sp>
        <p:nvSpPr>
          <p:cNvPr id="10" name="文本框 9">
            <a:extLst>
              <a:ext uri="{FF2B5EF4-FFF2-40B4-BE49-F238E27FC236}">
                <a16:creationId xmlns:a16="http://schemas.microsoft.com/office/drawing/2014/main" id="{7F1D6C7D-EB5A-55A6-198C-963AE991A07E}"/>
              </a:ext>
            </a:extLst>
          </p:cNvPr>
          <p:cNvSpPr txBox="1"/>
          <p:nvPr/>
        </p:nvSpPr>
        <p:spPr>
          <a:xfrm>
            <a:off x="2590932" y="5758934"/>
            <a:ext cx="4584700" cy="461665"/>
          </a:xfrm>
          <a:prstGeom prst="rect">
            <a:avLst/>
          </a:prstGeom>
          <a:noFill/>
        </p:spPr>
        <p:txBody>
          <a:bodyPr wrap="square">
            <a:spAutoFit/>
          </a:bodyPr>
          <a:lstStyle/>
          <a:p>
            <a:r>
              <a:rPr kumimoji="1" lang="zh-CN" altLang="en-US" sz="24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a:t>
            </a:r>
            <a:endParaRPr lang="zh-CN" altLang="en-US" sz="2400" dirty="0"/>
          </a:p>
        </p:txBody>
      </p:sp>
      <p:sp>
        <p:nvSpPr>
          <p:cNvPr id="11" name="文本框 10">
            <a:extLst>
              <a:ext uri="{FF2B5EF4-FFF2-40B4-BE49-F238E27FC236}">
                <a16:creationId xmlns:a16="http://schemas.microsoft.com/office/drawing/2014/main" id="{4C3A0A17-8039-BAC3-F4C9-8124320793E2}"/>
              </a:ext>
            </a:extLst>
          </p:cNvPr>
          <p:cNvSpPr txBox="1"/>
          <p:nvPr/>
        </p:nvSpPr>
        <p:spPr>
          <a:xfrm>
            <a:off x="5931032" y="5758933"/>
            <a:ext cx="4584700" cy="461665"/>
          </a:xfrm>
          <a:prstGeom prst="rect">
            <a:avLst/>
          </a:prstGeom>
          <a:noFill/>
        </p:spPr>
        <p:txBody>
          <a:bodyPr wrap="square">
            <a:spAutoFit/>
          </a:bodyPr>
          <a:lstStyle/>
          <a:p>
            <a:r>
              <a:rPr kumimoji="1" lang="zh-CN" altLang="en-US" sz="2400" b="0" i="0" u="none" strike="noStrike" kern="1200" cap="none" spc="0" normalizeH="0" baseline="0" noProof="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膨胀</a:t>
            </a:r>
            <a:endParaRPr lang="zh-CN" altLang="en-US" sz="2400" dirty="0"/>
          </a:p>
        </p:txBody>
      </p:sp>
    </p:spTree>
    <p:extLst>
      <p:ext uri="{BB962C8B-B14F-4D97-AF65-F5344CB8AC3E}">
        <p14:creationId xmlns:p14="http://schemas.microsoft.com/office/powerpoint/2010/main" val="3500169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655447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开操作与闭操作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rPr>
              <a:t>结构元</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的开操作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结构元</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b</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zh-CN" altLang="en-US" sz="2800" noProof="0" dirty="0">
                <a:ln>
                  <a:noFill/>
                </a:ln>
                <a:solidFill>
                  <a:prstClr val="black"/>
                </a:solidFill>
                <a:effectLst/>
                <a:uLnTx/>
                <a:uFillTx/>
                <a:latin typeface="宋体" panose="02010600030101010101" pitchFamily="2" charset="-122"/>
                <a:ea typeface="宋体" panose="02010600030101010101" pitchFamily="2" charset="-122"/>
                <a:cs typeface="Times New Roman Regular" panose="02020503050405090304" charset="0"/>
                <a:sym typeface="+mn-ea"/>
              </a:rPr>
              <a:t>对图像 </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f</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x</a:t>
            </a:r>
            <a:r>
              <a:rPr kumimoji="1" lang="en-US" altLang="zh-CN" sz="2800" noProof="0" dirty="0">
                <a:ln>
                  <a:noFill/>
                </a:ln>
                <a:solidFill>
                  <a:prstClr val="black"/>
                </a:solidFill>
                <a:effectLst/>
                <a:uLnTx/>
                <a:uFillTx/>
                <a:latin typeface="Times New Roman" panose="02020503050405090304" charset="0"/>
                <a:ea typeface="Songti SC Regular" panose="02010800040101010101" charset="-122"/>
                <a:cs typeface="Times New Roman" panose="02020503050405090304" charset="0"/>
                <a:sym typeface="+mn-ea"/>
              </a:rPr>
              <a:t>,</a:t>
            </a:r>
            <a:r>
              <a:rPr kumimoji="1" lang="en-US" altLang="zh-CN" sz="2800" i="1" noProof="0" dirty="0">
                <a:ln>
                  <a:noFill/>
                </a:ln>
                <a:solidFill>
                  <a:prstClr val="black"/>
                </a:solidFill>
                <a:effectLst/>
                <a:uLnTx/>
                <a:uFillTx/>
                <a:latin typeface="Times New Roman Italic" panose="02020503050405090304" charset="0"/>
                <a:ea typeface="Songti SC Regular" panose="02010800040101010101" charset="-122"/>
                <a:cs typeface="Times New Roman Italic" panose="02020503050405090304" charset="0"/>
                <a:sym typeface="+mn-ea"/>
              </a:rPr>
              <a:t>y</a:t>
            </a:r>
            <a:r>
              <a:rPr kumimoji="1" lang="en-US" altLang="zh-CN" sz="2800" noProof="0" dirty="0">
                <a:ln>
                  <a:noFill/>
                </a:ln>
                <a:solidFill>
                  <a:prstClr val="black"/>
                </a:solidFill>
                <a:effectLst/>
                <a:uLnTx/>
                <a:uFillTx/>
                <a:latin typeface="Times New Roman Regular" panose="02020503050405090304" charset="0"/>
                <a:ea typeface="Songti SC Regular" panose="02010800040101010101" charset="-122"/>
                <a:cs typeface="Times New Roman Regular" panose="02020503050405090304" charset="0"/>
                <a:sym typeface="+mn-ea"/>
              </a:rPr>
              <a:t>)</a:t>
            </a: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的闭操作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lang="zh-CN" altLang="en-US" sz="2800" dirty="0">
                <a:latin typeface="宋体" panose="02010600030101010101" pitchFamily="2" charset="-122"/>
                <a:ea typeface="宋体" panose="02010600030101010101" pitchFamily="2" charset="-122"/>
                <a:cs typeface="Times New Roman Regular" panose="02020503050405090304" charset="0"/>
                <a:sym typeface="+mn-ea"/>
              </a:rPr>
              <a:t>其中，腐蚀与膨胀的方式取决于结构元是否平坦</a:t>
            </a:r>
            <a:endParaRPr lang="zh-CN" altLang="en-US" sz="2800" dirty="0">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宋体" panose="02010600030101010101" pitchFamily="2" charset="-122"/>
              <a:ea typeface="宋体" panose="02010600030101010101" pitchFamily="2"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lang="zh-CN" altLang="en-US" sz="2800" dirty="0">
              <a:latin typeface="Times New Roman Regular" panose="02020503050405090304" charset="0"/>
              <a:ea typeface="Songti SC Regular" panose="02010800040101010101" charset="-122"/>
              <a:cs typeface="Times New Roman Regular" panose="0202050305040509030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3" name="图片 2"/>
          <p:cNvPicPr>
            <a:picLocks noChangeAspect="1"/>
          </p:cNvPicPr>
          <p:nvPr/>
        </p:nvPicPr>
        <p:blipFill>
          <a:blip r:embed="rId4"/>
          <a:stretch>
            <a:fillRect/>
          </a:stretch>
        </p:blipFill>
        <p:spPr>
          <a:xfrm>
            <a:off x="3200400" y="2433955"/>
            <a:ext cx="2743200" cy="508000"/>
          </a:xfrm>
          <a:prstGeom prst="rect">
            <a:avLst/>
          </a:prstGeom>
        </p:spPr>
      </p:pic>
      <p:pic>
        <p:nvPicPr>
          <p:cNvPr id="6" name="图片 5"/>
          <p:cNvPicPr>
            <a:picLocks noChangeAspect="1"/>
          </p:cNvPicPr>
          <p:nvPr/>
        </p:nvPicPr>
        <p:blipFill>
          <a:blip r:embed="rId5"/>
          <a:stretch>
            <a:fillRect/>
          </a:stretch>
        </p:blipFill>
        <p:spPr>
          <a:xfrm>
            <a:off x="3464560" y="4086225"/>
            <a:ext cx="2781300" cy="5969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526224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与闭操作的几何解释</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开操作用于去除较小的明亮细节，而保持整体灰度级和较大的明亮特征相对不变</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503050405090304" charset="0"/>
                <a:sym typeface="+mn-ea"/>
              </a:rPr>
              <a:t>闭操作主要作用于削弱暗特征，而亮的细节和背景相对来说未受影响</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10" name="图片 9"/>
          <p:cNvPicPr>
            <a:picLocks noChangeAspect="1"/>
          </p:cNvPicPr>
          <p:nvPr/>
        </p:nvPicPr>
        <p:blipFill>
          <a:blip r:embed="rId4"/>
          <a:stretch>
            <a:fillRect/>
          </a:stretch>
        </p:blipFill>
        <p:spPr>
          <a:xfrm>
            <a:off x="-152400" y="2038350"/>
            <a:ext cx="4493260" cy="1957705"/>
          </a:xfrm>
          <a:prstGeom prst="rect">
            <a:avLst/>
          </a:prstGeom>
        </p:spPr>
      </p:pic>
      <p:pic>
        <p:nvPicPr>
          <p:cNvPr id="11" name="图片 10"/>
          <p:cNvPicPr>
            <a:picLocks noChangeAspect="1"/>
          </p:cNvPicPr>
          <p:nvPr/>
        </p:nvPicPr>
        <p:blipFill>
          <a:blip r:embed="rId5"/>
          <a:stretch>
            <a:fillRect/>
          </a:stretch>
        </p:blipFill>
        <p:spPr>
          <a:xfrm>
            <a:off x="4521200" y="2038350"/>
            <a:ext cx="4367530" cy="2129790"/>
          </a:xfrm>
          <a:prstGeom prst="rect">
            <a:avLst/>
          </a:prstGeom>
        </p:spPr>
      </p:pic>
      <p:sp>
        <p:nvSpPr>
          <p:cNvPr id="12" name="文本框 11"/>
          <p:cNvSpPr txBox="1"/>
          <p:nvPr/>
        </p:nvSpPr>
        <p:spPr>
          <a:xfrm>
            <a:off x="1702435" y="4057015"/>
            <a:ext cx="10972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a:t>
            </a:r>
          </a:p>
        </p:txBody>
      </p:sp>
      <p:sp>
        <p:nvSpPr>
          <p:cNvPr id="14" name="文本框 13"/>
          <p:cNvSpPr txBox="1"/>
          <p:nvPr/>
        </p:nvSpPr>
        <p:spPr>
          <a:xfrm>
            <a:off x="6344285" y="4057015"/>
            <a:ext cx="1097280" cy="460375"/>
          </a:xfrm>
          <a:prstGeom prst="rect">
            <a:avLst/>
          </a:prstGeom>
          <a:noFill/>
        </p:spPr>
        <p:txBody>
          <a:bodyPr wrap="none" rtlCol="0" anchor="t">
            <a:spAutoFit/>
          </a:bodyPr>
          <a:lstStyle/>
          <a:p>
            <a:r>
              <a:rPr kumimoji="1" lang="zh-CN" altLang="en-US" sz="24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闭操作</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3108543"/>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与闭操作的几何解释</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pic>
        <p:nvPicPr>
          <p:cNvPr id="6" name="图片 5">
            <a:extLst>
              <a:ext uri="{FF2B5EF4-FFF2-40B4-BE49-F238E27FC236}">
                <a16:creationId xmlns:a16="http://schemas.microsoft.com/office/drawing/2014/main" id="{6AD1DB87-3E53-4159-D7CE-163AC6D81F06}"/>
              </a:ext>
            </a:extLst>
          </p:cNvPr>
          <p:cNvPicPr>
            <a:picLocks noChangeAspect="1"/>
          </p:cNvPicPr>
          <p:nvPr/>
        </p:nvPicPr>
        <p:blipFill>
          <a:blip r:embed="rId4"/>
          <a:stretch>
            <a:fillRect/>
          </a:stretch>
        </p:blipFill>
        <p:spPr>
          <a:xfrm>
            <a:off x="964947" y="1863293"/>
            <a:ext cx="7214106" cy="4868342"/>
          </a:xfrm>
          <a:prstGeom prst="rect">
            <a:avLst/>
          </a:prstGeom>
        </p:spPr>
      </p:pic>
    </p:spTree>
    <p:extLst>
      <p:ext uri="{BB962C8B-B14F-4D97-AF65-F5344CB8AC3E}">
        <p14:creationId xmlns:p14="http://schemas.microsoft.com/office/powerpoint/2010/main" val="89264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8" name="矩形 7"/>
          <p:cNvSpPr/>
          <p:nvPr/>
        </p:nvSpPr>
        <p:spPr>
          <a:xfrm>
            <a:off x="400050" y="1289685"/>
            <a:ext cx="8669655" cy="2245360"/>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1" lang="zh-CN" altLang="en-US" sz="280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与闭操作</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charset="0"/>
              <a:buChar char=""/>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850" y="126365"/>
            <a:ext cx="3911600"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a:t>
            </a:r>
          </a:p>
        </p:txBody>
      </p:sp>
      <p:cxnSp>
        <p:nvCxnSpPr>
          <p:cNvPr id="4" name="直线连接符 4"/>
          <p:cNvCxnSpPr/>
          <p:nvPr/>
        </p:nvCxnSpPr>
        <p:spPr>
          <a:xfrm>
            <a:off x="3560445" y="48507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532130" y="567690"/>
            <a:ext cx="472757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Grayscale Morphology</a:t>
            </a:r>
          </a:p>
        </p:txBody>
      </p:sp>
      <p:sp>
        <p:nvSpPr>
          <p:cNvPr id="7" name="文本框 6"/>
          <p:cNvSpPr txBox="1"/>
          <p:nvPr/>
        </p:nvSpPr>
        <p:spPr>
          <a:xfrm>
            <a:off x="993775" y="5231130"/>
            <a:ext cx="11353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宋体" panose="02010600030101010101" pitchFamily="2" charset="-122"/>
                <a:ea typeface="宋体" panose="02010600030101010101" pitchFamily="2" charset="-122"/>
                <a:cs typeface="Times New Roman Regular" panose="02020503050405090304" charset="0"/>
                <a:sym typeface="+mn-ea"/>
              </a:rPr>
              <a:t>原图</a:t>
            </a:r>
          </a:p>
        </p:txBody>
      </p:sp>
      <p:sp>
        <p:nvSpPr>
          <p:cNvPr id="3" name="文本框 2"/>
          <p:cNvSpPr txBox="1"/>
          <p:nvPr/>
        </p:nvSpPr>
        <p:spPr>
          <a:xfrm>
            <a:off x="3560445" y="5231130"/>
            <a:ext cx="20497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宋体" panose="02010600030101010101" pitchFamily="2" charset="-122"/>
                <a:ea typeface="宋体" panose="02010600030101010101" pitchFamily="2" charset="-122"/>
                <a:cs typeface="Times New Roman Regular" panose="02020503050405090304" charset="0"/>
                <a:sym typeface="+mn-ea"/>
              </a:rPr>
              <a:t>开操作结果</a:t>
            </a:r>
          </a:p>
        </p:txBody>
      </p:sp>
      <p:sp>
        <p:nvSpPr>
          <p:cNvPr id="6" name="文本框 5"/>
          <p:cNvSpPr txBox="1"/>
          <p:nvPr/>
        </p:nvSpPr>
        <p:spPr>
          <a:xfrm>
            <a:off x="6617335" y="5231130"/>
            <a:ext cx="2049780" cy="460375"/>
          </a:xfrm>
          <a:prstGeom prst="rect">
            <a:avLst/>
          </a:prstGeom>
          <a:noFill/>
        </p:spPr>
        <p:txBody>
          <a:bodyPr wrap="none" rtlCol="0" anchor="t">
            <a:spAutoFit/>
          </a:bodyPr>
          <a:lstStyle/>
          <a:p>
            <a:pPr marL="342900" indent="-342900">
              <a:buFont typeface="Arial" panose="020B0604020202090204" pitchFamily="34" charset="0"/>
              <a:buChar char="•"/>
            </a:pPr>
            <a:r>
              <a:rPr lang="zh-CN" altLang="en-US" sz="2400">
                <a:latin typeface="宋体" panose="02010600030101010101" pitchFamily="2" charset="-122"/>
                <a:ea typeface="宋体" panose="02010600030101010101" pitchFamily="2" charset="-122"/>
                <a:cs typeface="Times New Roman Regular" panose="02020503050405090304" charset="0"/>
                <a:sym typeface="+mn-ea"/>
              </a:rPr>
              <a:t>闭操作结果</a:t>
            </a:r>
          </a:p>
        </p:txBody>
      </p:sp>
      <p:pic>
        <p:nvPicPr>
          <p:cNvPr id="17" name="图片 16"/>
          <p:cNvPicPr>
            <a:picLocks noChangeAspect="1"/>
          </p:cNvPicPr>
          <p:nvPr/>
        </p:nvPicPr>
        <p:blipFill>
          <a:blip r:embed="rId4"/>
          <a:stretch>
            <a:fillRect/>
          </a:stretch>
        </p:blipFill>
        <p:spPr>
          <a:xfrm>
            <a:off x="0" y="1896110"/>
            <a:ext cx="9144000" cy="3287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F678C"/>
              </a:solidFill>
            </a:endParaRPr>
          </a:p>
        </p:txBody>
      </p:sp>
      <p:sp>
        <p:nvSpPr>
          <p:cNvPr id="5" name="标题 1"/>
          <p:cNvSpPr txBox="1"/>
          <p:nvPr/>
        </p:nvSpPr>
        <p:spPr>
          <a:xfrm>
            <a:off x="502920" y="624840"/>
            <a:ext cx="475170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charset="0"/>
                <a:ea typeface="宋体" panose="02010600030101010101" pitchFamily="2" charset="-122"/>
                <a:cs typeface="Times New Roman" panose="02020503050405090304" charset="0"/>
                <a:sym typeface="+mn-ea"/>
              </a:rPr>
              <a:t>Preliminaries</a:t>
            </a:r>
            <a:endParaRPr lang="en-US" altLang="zh-CN" sz="2400" b="1" dirty="0">
              <a:latin typeface="Times New Roman" panose="02020503050405090304" charset="0"/>
              <a:ea typeface="宋体" panose="02010600030101010101" pitchFamily="2" charset="-122"/>
              <a:cs typeface="Times New Roman" panose="02020503050405090304" charset="0"/>
            </a:endParaRPr>
          </a:p>
        </p:txBody>
      </p:sp>
      <p:sp>
        <p:nvSpPr>
          <p:cNvPr id="3" name="标题 1"/>
          <p:cNvSpPr>
            <a:spLocks noGrp="1"/>
          </p:cNvSpPr>
          <p:nvPr/>
        </p:nvSpPr>
        <p:spPr>
          <a:xfrm>
            <a:off x="318134" y="102870"/>
            <a:ext cx="243649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chemeClr val="accent1">
                    <a:lumMod val="50000"/>
                  </a:schemeClr>
                </a:solidFill>
                <a:latin typeface="SimHei" charset="-122"/>
                <a:ea typeface="SimHei" charset="-122"/>
                <a:cs typeface="SimHei" charset="-122"/>
              </a:rPr>
              <a:t>预备知识</a:t>
            </a:r>
          </a:p>
        </p:txBody>
      </p:sp>
      <p:cxnSp>
        <p:nvCxnSpPr>
          <p:cNvPr id="6" name="直线连接符 4"/>
          <p:cNvCxnSpPr/>
          <p:nvPr/>
        </p:nvCxnSpPr>
        <p:spPr>
          <a:xfrm>
            <a:off x="2665095" y="500380"/>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00050" y="1341120"/>
                <a:ext cx="8161020" cy="4401205"/>
              </a:xfrm>
              <a:prstGeom prst="rect">
                <a:avLst/>
              </a:prstGeom>
            </p:spPr>
            <p:txBody>
              <a:bodyPr wrap="square">
                <a:spAutoFit/>
              </a:bodyPr>
              <a:lstStyle/>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反射与平移</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平移</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相对于点</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z = (</a:t>
                </a:r>
                <a14:m>
                  <m:oMath xmlns:m="http://schemas.openxmlformats.org/officeDocument/2006/math">
                    <m:sSub>
                      <m:sSubPr>
                        <m:ctrlPr>
                          <a:rPr kumimoji="1" lang="en-US" altLang="zh-CN" sz="2800" i="1" smtClean="0">
                            <a:latin typeface="Cambria Math" panose="02040503050406030204" pitchFamily="18" charset="0"/>
                            <a:cs typeface="Times New Roman" panose="02020503050405090304" charset="0"/>
                            <a:sym typeface="+mn-ea"/>
                          </a:rPr>
                        </m:ctrlPr>
                      </m:sSubPr>
                      <m:e>
                        <m:r>
                          <a:rPr kumimoji="1" lang="en-US" altLang="zh-CN" sz="2800" b="0" i="1" smtClean="0">
                            <a:latin typeface="Cambria Math" panose="02040503050406030204" pitchFamily="18" charset="0"/>
                            <a:cs typeface="Times New Roman" panose="02020503050405090304" charset="0"/>
                            <a:sym typeface="+mn-ea"/>
                          </a:rPr>
                          <m:t>𝑧</m:t>
                        </m:r>
                      </m:e>
                      <m:sub>
                        <m:r>
                          <a:rPr kumimoji="1" lang="en-US" altLang="zh-CN" sz="2800" b="0" i="1" smtClean="0">
                            <a:latin typeface="Cambria Math" panose="02040503050406030204" pitchFamily="18" charset="0"/>
                            <a:cs typeface="Times New Roman" panose="02020503050405090304" charset="0"/>
                            <a:sym typeface="+mn-ea"/>
                          </a:rPr>
                          <m:t>1</m:t>
                        </m:r>
                      </m:sub>
                    </m:sSub>
                  </m:oMath>
                </a14:m>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dirty="0">
                    <a:cs typeface="Times New Roman" panose="02020503050405090304" charset="0"/>
                    <a:sym typeface="+mn-ea"/>
                  </a:rPr>
                  <a:t> </a:t>
                </a:r>
                <a14:m>
                  <m:oMath xmlns:m="http://schemas.openxmlformats.org/officeDocument/2006/math">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𝑧</m:t>
                        </m:r>
                      </m:e>
                      <m:sub>
                        <m:r>
                          <a:rPr kumimoji="1" lang="en-US" altLang="zh-CN" sz="2800" b="0" i="1" smtClean="0">
                            <a:latin typeface="Cambria Math" panose="02040503050406030204" pitchFamily="18" charset="0"/>
                            <a:cs typeface="Times New Roman" panose="02020503050405090304" charset="0"/>
                            <a:sym typeface="+mn-ea"/>
                          </a:rPr>
                          <m:t>2</m:t>
                        </m:r>
                      </m:sub>
                    </m:sSub>
                  </m:oMath>
                </a14:m>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的平移</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若</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是一个二维像素集合，则集合</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14:m>
                  <m:oMath xmlns:m="http://schemas.openxmlformats.org/officeDocument/2006/math">
                    <m:sSub>
                      <m:sSubPr>
                        <m:ctrlPr>
                          <a:rPr kumimoji="1" lang="en-US" altLang="zh-CN" sz="2800" i="1" dirty="0" smtClean="0">
                            <a:latin typeface="Cambria Math" panose="02040503050406030204" pitchFamily="18" charset="0"/>
                            <a:cs typeface="Times New Roman" panose="02020503050405090304" charset="0"/>
                            <a:sym typeface="+mn-ea"/>
                          </a:rPr>
                        </m:ctrlPr>
                      </m:sSubPr>
                      <m:e>
                        <m:r>
                          <a:rPr kumimoji="1" lang="en-US" altLang="zh-CN" sz="2800" b="0" i="1" dirty="0" smtClean="0">
                            <a:latin typeface="Cambria Math" panose="02040503050406030204" pitchFamily="18" charset="0"/>
                            <a:cs typeface="Times New Roman" panose="02020503050405090304" charset="0"/>
                            <a:sym typeface="+mn-ea"/>
                          </a:rPr>
                          <m:t>)</m:t>
                        </m:r>
                      </m:e>
                      <m:sub>
                        <m:r>
                          <a:rPr kumimoji="1" lang="en-US" altLang="zh-CN" sz="2800" b="0" i="1" dirty="0" smtClean="0">
                            <a:latin typeface="Cambria Math" panose="02040503050406030204" pitchFamily="18" charset="0"/>
                            <a:cs typeface="Times New Roman" panose="02020503050405090304" charset="0"/>
                            <a:sym typeface="+mn-ea"/>
                          </a:rPr>
                          <m:t>𝑧</m:t>
                        </m:r>
                      </m:sub>
                    </m:sSub>
                  </m:oMath>
                </a14:m>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是</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中坐标</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err="1">
                    <a:latin typeface="Times New Roman" panose="02020503050405090304" charset="0"/>
                    <a:ea typeface="宋体" panose="02010600030101010101" pitchFamily="2" charset="-122"/>
                    <a:cs typeface="Times New Roman" panose="02020503050405090304" charset="0"/>
                    <a:sym typeface="+mn-ea"/>
                  </a:rPr>
                  <a:t>x,y</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被</a:t>
                </a:r>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x+</a:t>
                </a:r>
                <a:r>
                  <a:rPr kumimoji="1" lang="en-US" altLang="zh-CN" sz="2800" dirty="0">
                    <a:cs typeface="Times New Roman" panose="02020503050405090304" charset="0"/>
                    <a:sym typeface="+mn-ea"/>
                  </a:rPr>
                  <a:t> </a:t>
                </a:r>
                <a14:m>
                  <m:oMath xmlns:m="http://schemas.openxmlformats.org/officeDocument/2006/math">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𝑧</m:t>
                        </m:r>
                      </m:e>
                      <m:sub>
                        <m:r>
                          <a:rPr kumimoji="1" lang="en-US" altLang="zh-CN" sz="2800" i="1">
                            <a:latin typeface="Cambria Math" panose="02040503050406030204" pitchFamily="18" charset="0"/>
                            <a:cs typeface="Times New Roman" panose="02020503050405090304" charset="0"/>
                            <a:sym typeface="+mn-ea"/>
                          </a:rPr>
                          <m:t>1</m:t>
                        </m:r>
                      </m:sub>
                    </m:sSub>
                  </m:oMath>
                </a14:m>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,y+</a:t>
                </a:r>
                <a:r>
                  <a:rPr kumimoji="1" lang="en-US" altLang="zh-CN" sz="2800" dirty="0">
                    <a:cs typeface="Times New Roman" panose="02020503050405090304" charset="0"/>
                    <a:sym typeface="+mn-ea"/>
                  </a:rPr>
                  <a:t> </a:t>
                </a:r>
                <a14:m>
                  <m:oMath xmlns:m="http://schemas.openxmlformats.org/officeDocument/2006/math">
                    <m:sSub>
                      <m:sSubPr>
                        <m:ctrlPr>
                          <a:rPr kumimoji="1" lang="en-US" altLang="zh-CN" sz="2800" i="1">
                            <a:latin typeface="Cambria Math" panose="02040503050406030204" pitchFamily="18" charset="0"/>
                            <a:cs typeface="Times New Roman" panose="02020503050405090304" charset="0"/>
                            <a:sym typeface="+mn-ea"/>
                          </a:rPr>
                        </m:ctrlPr>
                      </m:sSubPr>
                      <m:e>
                        <m:r>
                          <a:rPr kumimoji="1" lang="en-US" altLang="zh-CN" sz="2800" i="1">
                            <a:latin typeface="Cambria Math" panose="02040503050406030204" pitchFamily="18" charset="0"/>
                            <a:cs typeface="Times New Roman" panose="02020503050405090304" charset="0"/>
                            <a:sym typeface="+mn-ea"/>
                          </a:rPr>
                          <m:t>𝑧</m:t>
                        </m:r>
                      </m:e>
                      <m:sub>
                        <m:r>
                          <a:rPr kumimoji="1" lang="en-US" altLang="zh-CN" sz="2800" i="1">
                            <a:latin typeface="Cambria Math" panose="02040503050406030204" pitchFamily="18" charset="0"/>
                            <a:cs typeface="Times New Roman" panose="02020503050405090304" charset="0"/>
                            <a:sym typeface="+mn-ea"/>
                          </a:rPr>
                          <m:t>2</m:t>
                        </m:r>
                      </m:sub>
                    </m:sSub>
                  </m:oMath>
                </a14:m>
                <a:r>
                  <a:rPr kumimoji="1" lang="en-US" altLang="zh-CN" sz="2800" dirty="0">
                    <a:latin typeface="Times New Roman" panose="02020503050405090304" charset="0"/>
                    <a:ea typeface="宋体" panose="02010600030101010101" pitchFamily="2" charset="-122"/>
                    <a:cs typeface="Times New Roman" panose="02020503050405090304" charset="0"/>
                    <a:sym typeface="+mn-ea"/>
                  </a:rPr>
                  <a:t>)</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代替的点集</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反射与平移都是相对于集合</a:t>
                </a:r>
                <a:r>
                  <a:rPr kumimoji="1" lang="en-US" altLang="zh-CN" sz="2800" i="1" dirty="0">
                    <a:latin typeface="Times New Roman" panose="02020503050405090304" charset="0"/>
                    <a:ea typeface="宋体" panose="02010600030101010101" pitchFamily="2" charset="-122"/>
                    <a:cs typeface="Times New Roman" panose="02020503050405090304" charset="0"/>
                    <a:sym typeface="+mn-ea"/>
                  </a:rPr>
                  <a:t>B</a:t>
                </a:r>
                <a:r>
                  <a:rPr kumimoji="1" lang="zh-CN" altLang="en-US" sz="2800" dirty="0">
                    <a:latin typeface="Times New Roman" panose="02020503050405090304" charset="0"/>
                    <a:ea typeface="宋体" panose="02010600030101010101" pitchFamily="2" charset="-122"/>
                    <a:cs typeface="Times New Roman" panose="02020503050405090304" charset="0"/>
                    <a:sym typeface="+mn-ea"/>
                  </a:rPr>
                  <a:t>的原点定义的</a:t>
                </a: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a:p>
                <a:pPr marL="342900" indent="-342900" fontAlgn="auto">
                  <a:buFont typeface="Wingdings" panose="05000000000000000000" pitchFamily="2" charset="2"/>
                  <a:buChar char="n"/>
                </a:pPr>
                <a:endParaRPr kumimoji="1" lang="en-US" altLang="zh-CN" sz="2800" dirty="0">
                  <a:latin typeface="Times New Roman" panose="02020503050405090304" charset="0"/>
                  <a:ea typeface="宋体" panose="02010600030101010101" pitchFamily="2" charset="-122"/>
                  <a:cs typeface="Times New Roman" panose="02020503050405090304" charset="0"/>
                  <a:sym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00050" y="1341120"/>
                <a:ext cx="8161020" cy="4401205"/>
              </a:xfrm>
              <a:prstGeom prst="rect">
                <a:avLst/>
              </a:prstGeom>
              <a:blipFill>
                <a:blip r:embed="rId4"/>
                <a:stretch>
                  <a:fillRect l="-1345" t="-1801" r="-448"/>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2528887" y="2828925"/>
            <a:ext cx="4086225" cy="6000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0" name="标题 1"/>
          <p:cNvSpPr>
            <a:spLocks noGrp="1"/>
          </p:cNvSpPr>
          <p:nvPr/>
        </p:nvSpPr>
        <p:spPr>
          <a:xfrm>
            <a:off x="318135" y="102870"/>
            <a:ext cx="2734310" cy="7956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数字图像处理</a:t>
            </a:r>
          </a:p>
        </p:txBody>
      </p:sp>
      <p:cxnSp>
        <p:nvCxnSpPr>
          <p:cNvPr id="11" name="直线连接符 4"/>
          <p:cNvCxnSpPr/>
          <p:nvPr/>
        </p:nvCxnSpPr>
        <p:spPr>
          <a:xfrm>
            <a:off x="2972882" y="486955"/>
            <a:ext cx="1749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15" name="标题 1"/>
          <p:cNvSpPr txBox="1"/>
          <p:nvPr/>
        </p:nvSpPr>
        <p:spPr>
          <a:xfrm>
            <a:off x="502920" y="624840"/>
            <a:ext cx="4124325"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Digital Image Processing</a:t>
            </a:r>
          </a:p>
        </p:txBody>
      </p:sp>
      <p:sp>
        <p:nvSpPr>
          <p:cNvPr id="78" name="文本框 77"/>
          <p:cNvSpPr txBox="1"/>
          <p:nvPr/>
        </p:nvSpPr>
        <p:spPr>
          <a:xfrm>
            <a:off x="346744" y="3168761"/>
            <a:ext cx="8564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灰度图像形态学基本算法</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1383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形态学平滑</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开操作闭操作去除噪声</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pic>
        <p:nvPicPr>
          <p:cNvPr id="7" name="图片 6"/>
          <p:cNvPicPr>
            <a:picLocks noChangeAspect="1"/>
          </p:cNvPicPr>
          <p:nvPr/>
        </p:nvPicPr>
        <p:blipFill>
          <a:blip r:embed="rId4"/>
          <a:stretch>
            <a:fillRect/>
          </a:stretch>
        </p:blipFill>
        <p:spPr>
          <a:xfrm>
            <a:off x="882015" y="2471420"/>
            <a:ext cx="3327400" cy="3365500"/>
          </a:xfrm>
          <a:prstGeom prst="rect">
            <a:avLst/>
          </a:prstGeom>
        </p:spPr>
      </p:pic>
      <p:pic>
        <p:nvPicPr>
          <p:cNvPr id="10" name="图片 9"/>
          <p:cNvPicPr>
            <a:picLocks noChangeAspect="1"/>
          </p:cNvPicPr>
          <p:nvPr/>
        </p:nvPicPr>
        <p:blipFill>
          <a:blip r:embed="rId5"/>
          <a:stretch>
            <a:fillRect/>
          </a:stretch>
        </p:blipFill>
        <p:spPr>
          <a:xfrm>
            <a:off x="5012055" y="2573020"/>
            <a:ext cx="3327400" cy="32639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1383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形态学梯度</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膨胀腐蚀得到区域边界</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pic>
        <p:nvPicPr>
          <p:cNvPr id="3" name="图片 2"/>
          <p:cNvPicPr>
            <a:picLocks noChangeAspect="1"/>
          </p:cNvPicPr>
          <p:nvPr/>
        </p:nvPicPr>
        <p:blipFill>
          <a:blip r:embed="rId4"/>
          <a:stretch>
            <a:fillRect/>
          </a:stretch>
        </p:blipFill>
        <p:spPr>
          <a:xfrm>
            <a:off x="146685" y="3709670"/>
            <a:ext cx="4331335" cy="2179320"/>
          </a:xfrm>
          <a:prstGeom prst="rect">
            <a:avLst/>
          </a:prstGeom>
        </p:spPr>
      </p:pic>
      <p:pic>
        <p:nvPicPr>
          <p:cNvPr id="6" name="图片 5"/>
          <p:cNvPicPr>
            <a:picLocks noChangeAspect="1"/>
          </p:cNvPicPr>
          <p:nvPr/>
        </p:nvPicPr>
        <p:blipFill>
          <a:blip r:embed="rId5"/>
          <a:stretch>
            <a:fillRect/>
          </a:stretch>
        </p:blipFill>
        <p:spPr>
          <a:xfrm>
            <a:off x="4440555" y="3709670"/>
            <a:ext cx="4406265" cy="2259330"/>
          </a:xfrm>
          <a:prstGeom prst="rect">
            <a:avLst/>
          </a:prstGeom>
        </p:spPr>
      </p:pic>
      <p:pic>
        <p:nvPicPr>
          <p:cNvPr id="12" name="图片 11"/>
          <p:cNvPicPr>
            <a:picLocks noChangeAspect="1"/>
          </p:cNvPicPr>
          <p:nvPr/>
        </p:nvPicPr>
        <p:blipFill>
          <a:blip r:embed="rId6"/>
          <a:stretch>
            <a:fillRect/>
          </a:stretch>
        </p:blipFill>
        <p:spPr>
          <a:xfrm>
            <a:off x="2980690" y="2442845"/>
            <a:ext cx="3378200" cy="5715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224676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顶帽变换与底帽变换</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defRPr/>
            </a:pPr>
            <a: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a:t>顶帽：原图像减去其开运算</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800100" lvl="1" indent="-342900">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底帽：其闭运算减去原图像</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通过开操作与闭操作校正背景不均匀光照</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pic>
        <p:nvPicPr>
          <p:cNvPr id="7" name="图片 6"/>
          <p:cNvPicPr>
            <a:picLocks noChangeAspect="1"/>
          </p:cNvPicPr>
          <p:nvPr/>
        </p:nvPicPr>
        <p:blipFill>
          <a:blip r:embed="rId4"/>
          <a:stretch>
            <a:fillRect/>
          </a:stretch>
        </p:blipFill>
        <p:spPr>
          <a:xfrm>
            <a:off x="1392070" y="3290400"/>
            <a:ext cx="5272813" cy="3210316"/>
          </a:xfrm>
          <a:prstGeom prst="rect">
            <a:avLst/>
          </a:prstGeom>
        </p:spPr>
      </p:pic>
      <p:sp>
        <p:nvSpPr>
          <p:cNvPr id="3" name="椭圆 2">
            <a:extLst>
              <a:ext uri="{FF2B5EF4-FFF2-40B4-BE49-F238E27FC236}">
                <a16:creationId xmlns:a16="http://schemas.microsoft.com/office/drawing/2014/main" id="{8423181A-2BCA-CEFD-33DB-7E4518012354}"/>
              </a:ext>
            </a:extLst>
          </p:cNvPr>
          <p:cNvSpPr/>
          <p:nvPr/>
        </p:nvSpPr>
        <p:spPr>
          <a:xfrm>
            <a:off x="5118100" y="4145418"/>
            <a:ext cx="825500" cy="718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6F6FC57-DECB-1C57-BA4B-ED35EB1BFE77}"/>
              </a:ext>
            </a:extLst>
          </p:cNvPr>
          <p:cNvSpPr/>
          <p:nvPr/>
        </p:nvSpPr>
        <p:spPr>
          <a:xfrm>
            <a:off x="5715000" y="5837565"/>
            <a:ext cx="952500" cy="718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95313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纹理分割</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通过开操作与闭操作分离两块纹理区域</a:t>
            </a: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grpSp>
        <p:nvGrpSpPr>
          <p:cNvPr id="12" name="组合 11"/>
          <p:cNvGrpSpPr/>
          <p:nvPr/>
        </p:nvGrpSpPr>
        <p:grpSpPr>
          <a:xfrm>
            <a:off x="60825" y="3533048"/>
            <a:ext cx="9008745" cy="2311400"/>
            <a:chOff x="94" y="5828"/>
            <a:chExt cx="14187" cy="3640"/>
          </a:xfrm>
        </p:grpSpPr>
        <p:pic>
          <p:nvPicPr>
            <p:cNvPr id="6" name="图片 5"/>
            <p:cNvPicPr>
              <a:picLocks noChangeAspect="1"/>
            </p:cNvPicPr>
            <p:nvPr/>
          </p:nvPicPr>
          <p:blipFill>
            <a:blip r:embed="rId4"/>
            <a:stretch>
              <a:fillRect/>
            </a:stretch>
          </p:blipFill>
          <p:spPr>
            <a:xfrm>
              <a:off x="7157" y="5828"/>
              <a:ext cx="7124" cy="3640"/>
            </a:xfrm>
            <a:prstGeom prst="rect">
              <a:avLst/>
            </a:prstGeom>
          </p:spPr>
        </p:pic>
        <p:pic>
          <p:nvPicPr>
            <p:cNvPr id="10" name="图片 9"/>
            <p:cNvPicPr>
              <a:picLocks noChangeAspect="1"/>
            </p:cNvPicPr>
            <p:nvPr/>
          </p:nvPicPr>
          <p:blipFill>
            <a:blip r:embed="rId5"/>
            <a:stretch>
              <a:fillRect/>
            </a:stretch>
          </p:blipFill>
          <p:spPr>
            <a:xfrm>
              <a:off x="94" y="5885"/>
              <a:ext cx="7080" cy="3526"/>
            </a:xfrm>
            <a:prstGeom prst="rect">
              <a:avLst/>
            </a:prstGeom>
          </p:spPr>
        </p:pic>
      </p:grpSp>
      <p:sp>
        <p:nvSpPr>
          <p:cNvPr id="18" name="文本框 17"/>
          <p:cNvSpPr txBox="1"/>
          <p:nvPr/>
        </p:nvSpPr>
        <p:spPr>
          <a:xfrm>
            <a:off x="603115" y="5844448"/>
            <a:ext cx="1261884" cy="461665"/>
          </a:xfrm>
          <a:prstGeom prst="rect">
            <a:avLst/>
          </a:prstGeom>
          <a:noFill/>
        </p:spPr>
        <p:txBody>
          <a:bodyPr wrap="none" rtlCol="0" anchor="t">
            <a:spAutoFit/>
          </a:bodyPr>
          <a:lstStyle/>
          <a:p>
            <a:pPr marL="457200" indent="-457200">
              <a:buFont typeface="+mj-lt"/>
              <a:buAutoNum type="alphaLcParenR"/>
            </a:pPr>
            <a:r>
              <a:rPr lang="zh-CN" altLang="en-US" sz="2400" dirty="0">
                <a:latin typeface="宋体" panose="02010600030101010101" pitchFamily="2" charset="-122"/>
                <a:ea typeface="宋体" panose="02010600030101010101" pitchFamily="2" charset="-122"/>
                <a:cs typeface="Times New Roman Regular" panose="02020503050405090304" charset="0"/>
                <a:sym typeface="+mn-ea"/>
              </a:rPr>
              <a:t>原图</a:t>
            </a:r>
          </a:p>
        </p:txBody>
      </p:sp>
      <p:sp>
        <p:nvSpPr>
          <p:cNvPr id="19" name="文本框 18"/>
          <p:cNvSpPr txBox="1"/>
          <p:nvPr/>
        </p:nvSpPr>
        <p:spPr>
          <a:xfrm>
            <a:off x="2496050" y="5844448"/>
            <a:ext cx="2185214" cy="461665"/>
          </a:xfrm>
          <a:prstGeom prst="rect">
            <a:avLst/>
          </a:prstGeom>
          <a:noFill/>
        </p:spPr>
        <p:txBody>
          <a:bodyPr wrap="none" rtlCol="0" anchor="t">
            <a:spAutoFit/>
          </a:bodyPr>
          <a:lstStyle/>
          <a:p>
            <a:pPr marL="457200" indent="-457200">
              <a:buFont typeface="+mj-lt"/>
              <a:buAutoNum type="alphaLcParenR" startAt="2"/>
            </a:pPr>
            <a:r>
              <a:rPr lang="zh-CN" altLang="en-US" sz="2400" dirty="0">
                <a:latin typeface="宋体" panose="02010600030101010101" pitchFamily="2" charset="-122"/>
                <a:ea typeface="宋体" panose="02010600030101010101" pitchFamily="2" charset="-122"/>
                <a:cs typeface="Times New Roman Regular" panose="02020503050405090304" charset="0"/>
                <a:sym typeface="+mn-ea"/>
              </a:rPr>
              <a:t>图</a:t>
            </a:r>
            <a:r>
              <a:rPr lang="en-US" altLang="zh-CN" sz="2400" dirty="0">
                <a:latin typeface="宋体" panose="02010600030101010101" pitchFamily="2" charset="-122"/>
                <a:ea typeface="宋体" panose="02010600030101010101" pitchFamily="2" charset="-122"/>
                <a:cs typeface="Times New Roman Regular" panose="02020503050405090304" charset="0"/>
                <a:sym typeface="+mn-ea"/>
              </a:rPr>
              <a:t>a)</a:t>
            </a:r>
            <a:r>
              <a:rPr lang="zh-CN" altLang="en-US" sz="2400" dirty="0">
                <a:latin typeface="宋体" panose="02010600030101010101" pitchFamily="2" charset="-122"/>
                <a:ea typeface="宋体" panose="02010600030101010101" pitchFamily="2" charset="-122"/>
                <a:cs typeface="Times New Roman Regular" panose="02020503050405090304" charset="0"/>
                <a:sym typeface="+mn-ea"/>
              </a:rPr>
              <a:t>闭操作</a:t>
            </a:r>
          </a:p>
        </p:txBody>
      </p:sp>
      <p:sp>
        <p:nvSpPr>
          <p:cNvPr id="14" name="文本框 13"/>
          <p:cNvSpPr txBox="1"/>
          <p:nvPr/>
        </p:nvSpPr>
        <p:spPr>
          <a:xfrm>
            <a:off x="4592185" y="5844448"/>
            <a:ext cx="2185214" cy="461665"/>
          </a:xfrm>
          <a:prstGeom prst="rect">
            <a:avLst/>
          </a:prstGeom>
          <a:noFill/>
        </p:spPr>
        <p:txBody>
          <a:bodyPr wrap="none" rtlCol="0" anchor="t">
            <a:spAutoFit/>
          </a:bodyPr>
          <a:lstStyle/>
          <a:p>
            <a:pPr marL="457200" indent="-457200">
              <a:buFont typeface="+mj-lt"/>
              <a:buAutoNum type="alphaLcParenR" startAt="3"/>
            </a:pPr>
            <a:r>
              <a:rPr lang="zh-CN" altLang="en-US" sz="2400" dirty="0">
                <a:latin typeface="宋体" panose="02010600030101010101" pitchFamily="2" charset="-122"/>
                <a:ea typeface="宋体" panose="02010600030101010101" pitchFamily="2" charset="-122"/>
                <a:cs typeface="Times New Roman Regular" panose="02020503050405090304" charset="0"/>
                <a:sym typeface="+mn-ea"/>
              </a:rPr>
              <a:t>图</a:t>
            </a:r>
            <a:r>
              <a:rPr lang="en-US" altLang="zh-CN" sz="2400" dirty="0">
                <a:latin typeface="宋体" panose="02010600030101010101" pitchFamily="2" charset="-122"/>
                <a:ea typeface="宋体" panose="02010600030101010101" pitchFamily="2" charset="-122"/>
                <a:cs typeface="Times New Roman Regular" panose="02020503050405090304" charset="0"/>
                <a:sym typeface="+mn-ea"/>
              </a:rPr>
              <a:t>b)</a:t>
            </a:r>
            <a:r>
              <a:rPr lang="zh-CN" altLang="en-US" sz="2400">
                <a:latin typeface="宋体" panose="02010600030101010101" pitchFamily="2" charset="-122"/>
                <a:ea typeface="宋体" panose="02010600030101010101" pitchFamily="2" charset="-122"/>
                <a:cs typeface="Times New Roman Regular" panose="02020503050405090304" charset="0"/>
                <a:sym typeface="+mn-ea"/>
              </a:rPr>
              <a:t>开操作</a:t>
            </a:r>
          </a:p>
        </p:txBody>
      </p:sp>
      <p:sp>
        <p:nvSpPr>
          <p:cNvPr id="15" name="文本框 14"/>
          <p:cNvSpPr txBox="1"/>
          <p:nvPr/>
        </p:nvSpPr>
        <p:spPr>
          <a:xfrm>
            <a:off x="6807700" y="5844448"/>
            <a:ext cx="2261870" cy="829945"/>
          </a:xfrm>
          <a:prstGeom prst="rect">
            <a:avLst/>
          </a:prstGeom>
          <a:noFill/>
        </p:spPr>
        <p:txBody>
          <a:bodyPr wrap="square" rtlCol="0" anchor="t">
            <a:spAutoFit/>
          </a:bodyPr>
          <a:lstStyle/>
          <a:p>
            <a:pPr marL="457200" indent="-457200">
              <a:buFont typeface="+mj-lt"/>
              <a:buAutoNum type="alphaLcParenR" startAt="4"/>
            </a:pPr>
            <a:r>
              <a:rPr lang="zh-CN" altLang="en-US" sz="2400">
                <a:latin typeface="宋体" panose="02010600030101010101" pitchFamily="2" charset="-122"/>
                <a:ea typeface="宋体" panose="02010600030101010101" pitchFamily="2" charset="-122"/>
                <a:cs typeface="Times New Roman Regular" panose="02020503050405090304" charset="0"/>
                <a:sym typeface="+mn-ea"/>
              </a:rPr>
              <a:t>边界与原图的叠加</a:t>
            </a:r>
          </a:p>
        </p:txBody>
      </p:sp>
      <p:sp>
        <p:nvSpPr>
          <p:cNvPr id="3" name="文本框 2">
            <a:extLst>
              <a:ext uri="{FF2B5EF4-FFF2-40B4-BE49-F238E27FC236}">
                <a16:creationId xmlns:a16="http://schemas.microsoft.com/office/drawing/2014/main" id="{3905A23B-A1FA-988A-C6B5-A996415FBF79}"/>
              </a:ext>
            </a:extLst>
          </p:cNvPr>
          <p:cNvSpPr txBox="1"/>
          <p:nvPr/>
        </p:nvSpPr>
        <p:spPr>
          <a:xfrm>
            <a:off x="306559" y="2610896"/>
            <a:ext cx="1854995" cy="923330"/>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大圆半径约</a:t>
            </a:r>
            <a:r>
              <a:rPr lang="en-US" altLang="zh-CN" b="1" dirty="0">
                <a:latin typeface="微软雅黑" panose="020B0503020204020204" pitchFamily="34" charset="-122"/>
                <a:ea typeface="微软雅黑" panose="020B0503020204020204" pitchFamily="34" charset="-122"/>
              </a:rPr>
              <a:t>50</a:t>
            </a:r>
          </a:p>
          <a:p>
            <a:pPr algn="ctr"/>
            <a:r>
              <a:rPr lang="zh-CN" altLang="en-US" b="1" dirty="0">
                <a:latin typeface="微软雅黑" panose="020B0503020204020204" pitchFamily="34" charset="-122"/>
                <a:ea typeface="微软雅黑" panose="020B0503020204020204" pitchFamily="34" charset="-122"/>
              </a:rPr>
              <a:t>小圆半径约</a:t>
            </a:r>
            <a:r>
              <a:rPr lang="en-US" altLang="zh-CN" b="1" dirty="0">
                <a:latin typeface="微软雅黑" panose="020B0503020204020204" pitchFamily="34" charset="-122"/>
                <a:ea typeface="微软雅黑" panose="020B0503020204020204" pitchFamily="34" charset="-122"/>
              </a:rPr>
              <a:t>25</a:t>
            </a:r>
          </a:p>
          <a:p>
            <a:pPr algn="ctr"/>
            <a:r>
              <a:rPr lang="zh-CN" altLang="en-US" b="1" dirty="0">
                <a:latin typeface="微软雅黑" panose="020B0503020204020204" pitchFamily="34" charset="-122"/>
                <a:ea typeface="微软雅黑" panose="020B0503020204020204" pitchFamily="34" charset="-122"/>
              </a:rPr>
              <a:t>结构元半径约</a:t>
            </a:r>
            <a:r>
              <a:rPr lang="en-US" altLang="zh-CN" b="1" dirty="0">
                <a:latin typeface="微软雅黑" panose="020B0503020204020204" pitchFamily="34" charset="-122"/>
                <a:ea typeface="微软雅黑" panose="020B0503020204020204" pitchFamily="34" charset="-122"/>
              </a:rPr>
              <a:t>30</a:t>
            </a:r>
            <a:endParaRPr lang="zh-CN" altLang="en-US"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072DB42-D9B6-7F09-C133-FD2B1934DF63}"/>
              </a:ext>
            </a:extLst>
          </p:cNvPr>
          <p:cNvSpPr txBox="1"/>
          <p:nvPr/>
        </p:nvSpPr>
        <p:spPr>
          <a:xfrm>
            <a:off x="2966942" y="2610896"/>
            <a:ext cx="1107996" cy="923330"/>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闭操作</a:t>
            </a:r>
            <a:br>
              <a:rPr lang="en-US" altLang="zh-CN"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暗部削弱</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亮部保留</a:t>
            </a:r>
          </a:p>
        </p:txBody>
      </p:sp>
      <p:sp>
        <p:nvSpPr>
          <p:cNvPr id="11" name="文本框 10">
            <a:extLst>
              <a:ext uri="{FF2B5EF4-FFF2-40B4-BE49-F238E27FC236}">
                <a16:creationId xmlns:a16="http://schemas.microsoft.com/office/drawing/2014/main" id="{4252ED88-ECEE-4DCB-5F9F-077B82F641E7}"/>
              </a:ext>
            </a:extLst>
          </p:cNvPr>
          <p:cNvSpPr txBox="1"/>
          <p:nvPr/>
        </p:nvSpPr>
        <p:spPr>
          <a:xfrm>
            <a:off x="4592185" y="2588579"/>
            <a:ext cx="2316660" cy="923330"/>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结构元半径</a:t>
            </a:r>
            <a:r>
              <a:rPr lang="en-US" altLang="zh-CN" b="1" dirty="0">
                <a:latin typeface="微软雅黑" panose="020B0503020204020204" pitchFamily="34" charset="-122"/>
                <a:ea typeface="微软雅黑" panose="020B0503020204020204" pitchFamily="34" charset="-122"/>
              </a:rPr>
              <a:t>60</a:t>
            </a:r>
            <a:r>
              <a:rPr lang="zh-CN" altLang="en-US" b="1" dirty="0">
                <a:latin typeface="微软雅黑" panose="020B0503020204020204" pitchFamily="34" charset="-122"/>
                <a:ea typeface="微软雅黑" panose="020B0503020204020204" pitchFamily="34" charset="-122"/>
              </a:rPr>
              <a:t>开操作</a:t>
            </a:r>
            <a:br>
              <a:rPr lang="en-US" altLang="zh-CN"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亮部削弱</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暗部保留</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00050" y="1341120"/>
                <a:ext cx="8161020" cy="397031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形态学重建</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给定相同大小的标记图像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与模版图像</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charset="0"/>
                    <a:cs typeface="Times New Roman" panose="02020503050405090304" charset="0"/>
                    <a:sym typeface="+mn-ea"/>
                  </a:rPr>
                  <a:t>，且</a:t>
                </a:r>
                <a:r>
                  <a:rPr kumimoji="1" lang="en-US" altLang="zh-CN" sz="2800" b="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14:m>
                  <m:oMath xmlns:m="http://schemas.openxmlformats.org/officeDocument/2006/math">
                    <m:r>
                      <a:rPr kumimoji="1" lang="en-US" altLang="zh-CN" sz="2800" i="1" u="none" strike="noStrike" kern="1200" cap="none" spc="0" normalizeH="0" baseline="0" noProof="0" dirty="0">
                        <a:ln>
                          <a:noFill/>
                        </a:ln>
                        <a:solidFill>
                          <a:prstClr val="black"/>
                        </a:solidFill>
                        <a:effectLst/>
                        <a:uLnTx/>
                        <a:uFillTx/>
                        <a:latin typeface="Cambria Math" panose="02040503050406030204" pitchFamily="18" charset="0"/>
                        <a:ea typeface="宋体" charset="0"/>
                        <a:cs typeface="Cambria Math" panose="02040503050406030204" pitchFamily="18" charset="0"/>
                        <a:sym typeface="+mn-ea"/>
                      </a:rPr>
                      <m:t> ≤</m:t>
                    </m:r>
                    <m:r>
                      <a:rPr kumimoji="1" lang="en-US" altLang="zh-CN" sz="280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Times New Roman Italic" panose="02020503050405090304" charset="0"/>
                        <a:sym typeface="+mn-ea"/>
                      </a:rPr>
                      <m:t>𝑔</m:t>
                    </m:r>
                  </m:oMath>
                </a14:m>
                <a:endParaRPr kumimoji="1" lang="en-US" altLang="zh-CN" sz="2800" i="1" u="none" strike="noStrike" kern="1200" cap="none" spc="0" normalizeH="0" baseline="0"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测地膨胀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测地腐蚀</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indent="-342900">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其中，</a:t>
                </a:r>
                <a14:m>
                  <m:oMath xmlns:m="http://schemas.openxmlformats.org/officeDocument/2006/math">
                    <m:r>
                      <a:rPr kumimoji="1" lang="en-US" altLang="zh-CN" sz="280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r>
                      <m:rPr>
                        <m:nor/>
                      </m:rPr>
                      <a:rPr kumimoji="1" lang="zh-CN" altLang="en-US" sz="2800" dirty="0">
                        <a:solidFill>
                          <a:prstClr val="black"/>
                        </a:solidFill>
                        <a:latin typeface="Times New Roman" panose="02020503050405090304" charset="0"/>
                        <a:ea typeface="宋体" panose="02010600030101010101" pitchFamily="2" charset="-122"/>
                        <a:cs typeface="Times New Roman" panose="02020503050405090304" charset="0"/>
                        <a:sym typeface="+mn-ea"/>
                      </a:rPr>
                      <m:t>，</m:t>
                    </m:r>
                    <m:r>
                      <a:rPr kumimoji="1" lang="en-US" altLang="zh-CN" sz="280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503050405090304" charset="0"/>
                        <a:cs typeface="Cambria Math" panose="02040503050406030204" pitchFamily="18" charset="0"/>
                        <a:sym typeface="+mn-ea"/>
                      </a:rPr>
                      <m:t>∨</m:t>
                    </m:r>
                  </m:oMath>
                </a14:m>
                <a:r>
                  <a:rPr kumimoji="1" lang="zh-CN" altLang="en-US" sz="280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pitchFamily="18" charset="0"/>
                    <a:sym typeface="+mn-ea"/>
                  </a:rPr>
                  <a:t>分别表示</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f</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与</a:t>
                </a:r>
                <a:r>
                  <a:rPr kumimoji="1" lang="en-US" altLang="zh-CN" sz="2800" i="1" noProof="0" dirty="0">
                    <a:ln>
                      <a:noFill/>
                    </a:ln>
                    <a:solidFill>
                      <a:prstClr val="black"/>
                    </a:solidFill>
                    <a:effectLst/>
                    <a:uLnTx/>
                    <a:uFillTx/>
                    <a:latin typeface="Times New Roman Italic" panose="02020503050405090304" charset="0"/>
                    <a:ea typeface="宋体" panose="02010600030101010101" pitchFamily="2" charset="-122"/>
                    <a:cs typeface="Times New Roman Italic" panose="02020503050405090304" charset="0"/>
                    <a:sym typeface="+mn-ea"/>
                  </a:rPr>
                  <a:t>g</a:t>
                </a: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中的最大值与最小值</a:t>
                </a:r>
              </a:p>
            </p:txBody>
          </p:sp>
        </mc:Choice>
        <mc:Fallback xmlns="">
          <p:sp>
            <p:nvSpPr>
              <p:cNvPr id="8" name="矩形 7"/>
              <p:cNvSpPr>
                <a:spLocks noRot="1" noChangeAspect="1" noMove="1" noResize="1" noEditPoints="1" noAdjustHandles="1" noChangeArrowheads="1" noChangeShapeType="1" noTextEdit="1"/>
              </p:cNvSpPr>
              <p:nvPr/>
            </p:nvSpPr>
            <p:spPr>
              <a:xfrm>
                <a:off x="400050" y="1341120"/>
                <a:ext cx="8161020" cy="3970318"/>
              </a:xfrm>
              <a:prstGeom prst="rect">
                <a:avLst/>
              </a:prstGeom>
              <a:blipFill>
                <a:blip r:embed="rId4"/>
                <a:stretch>
                  <a:fillRect l="-1345" t="-1997" b="-3533"/>
                </a:stretch>
              </a:blipFill>
            </p:spPr>
            <p:txBody>
              <a:bodyPr/>
              <a:lstStyle/>
              <a:p>
                <a:r>
                  <a:rPr lang="zh-CN" altLang="en-US">
                    <a:noFill/>
                  </a:rPr>
                  <a:t> </a:t>
                </a:r>
              </a:p>
            </p:txBody>
          </p:sp>
        </mc:Fallback>
      </mc:AlternateContent>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pic>
        <p:nvPicPr>
          <p:cNvPr id="3" name="图片 2"/>
          <p:cNvPicPr>
            <a:picLocks noChangeAspect="1"/>
          </p:cNvPicPr>
          <p:nvPr/>
        </p:nvPicPr>
        <p:blipFill>
          <a:blip r:embed="rId5"/>
          <a:stretch>
            <a:fillRect/>
          </a:stretch>
        </p:blipFill>
        <p:spPr>
          <a:xfrm>
            <a:off x="2835910" y="2835910"/>
            <a:ext cx="3289300" cy="698500"/>
          </a:xfrm>
          <a:prstGeom prst="rect">
            <a:avLst/>
          </a:prstGeom>
        </p:spPr>
      </p:pic>
      <p:pic>
        <p:nvPicPr>
          <p:cNvPr id="7" name="图片 6"/>
          <p:cNvPicPr>
            <a:picLocks noChangeAspect="1"/>
          </p:cNvPicPr>
          <p:nvPr/>
        </p:nvPicPr>
        <p:blipFill>
          <a:blip r:embed="rId6"/>
          <a:stretch>
            <a:fillRect/>
          </a:stretch>
        </p:blipFill>
        <p:spPr>
          <a:xfrm>
            <a:off x="2861310" y="4022725"/>
            <a:ext cx="3238500" cy="6985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131" y="271543"/>
            <a:ext cx="872370" cy="853287"/>
          </a:xfrm>
          <a:prstGeom prst="rect">
            <a:avLst/>
          </a:prstGeom>
        </p:spPr>
      </p:pic>
      <p:sp>
        <p:nvSpPr>
          <p:cNvPr id="22" name="矩形 21"/>
          <p:cNvSpPr/>
          <p:nvPr/>
        </p:nvSpPr>
        <p:spPr>
          <a:xfrm>
            <a:off x="8845528" y="6556247"/>
            <a:ext cx="224042" cy="223375"/>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8" name="矩形 7"/>
          <p:cNvSpPr/>
          <p:nvPr/>
        </p:nvSpPr>
        <p:spPr>
          <a:xfrm>
            <a:off x="400050" y="1341120"/>
            <a:ext cx="8161020" cy="310854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形态学重建</a:t>
            </a: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膨胀形态学重建</a:t>
            </a: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dirty="0">
              <a:solidFill>
                <a:prstClr val="black"/>
              </a:solidFill>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en-US" altLang="zh-CN"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腐蚀形态学重建</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endParaRPr kumimoji="1" lang="zh-CN" altLang="en-US" sz="2800" b="0"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endParaRPr>
          </a:p>
        </p:txBody>
      </p:sp>
      <p:sp>
        <p:nvSpPr>
          <p:cNvPr id="13" name="矩形 12"/>
          <p:cNvSpPr/>
          <p:nvPr/>
        </p:nvSpPr>
        <p:spPr>
          <a:xfrm>
            <a:off x="19878" y="183607"/>
            <a:ext cx="298173" cy="969332"/>
          </a:xfrm>
          <a:prstGeom prst="rect">
            <a:avLst/>
          </a:prstGeom>
          <a:solidFill>
            <a:schemeClr val="accent1">
              <a:lumMod val="50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78C"/>
              </a:solidFill>
              <a:effectLst/>
              <a:uLnTx/>
              <a:uFillTx/>
              <a:latin typeface="Calibri"/>
              <a:ea typeface="等线" panose="02010600030101010101" pitchFamily="2" charset="-122"/>
              <a:cs typeface="+mn-cs"/>
            </a:endParaRPr>
          </a:p>
        </p:txBody>
      </p:sp>
      <p:sp>
        <p:nvSpPr>
          <p:cNvPr id="2" name="标题 1"/>
          <p:cNvSpPr>
            <a:spLocks noGrp="1"/>
          </p:cNvSpPr>
          <p:nvPr/>
        </p:nvSpPr>
        <p:spPr>
          <a:xfrm>
            <a:off x="323614" y="357284"/>
            <a:ext cx="4688206" cy="795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noProof="0" dirty="0">
                <a:ln>
                  <a:noFill/>
                </a:ln>
                <a:solidFill>
                  <a:srgbClr val="5B9BD5">
                    <a:lumMod val="50000"/>
                  </a:srgbClr>
                </a:solidFill>
                <a:effectLst/>
                <a:uLnTx/>
                <a:uFillTx/>
                <a:latin typeface="SimHei" charset="-122"/>
                <a:ea typeface="SimHei" charset="-122"/>
                <a:cs typeface="SimHei" charset="-122"/>
                <a:sym typeface="+mn-ea"/>
              </a:rPr>
              <a:t>灰度图像</a:t>
            </a:r>
            <a:r>
              <a:rPr kumimoji="0" lang="zh-CN" altLang="en-US" sz="30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rPr>
              <a:t>形态学基本算法</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rgbClr val="5B9BD5">
                  <a:lumMod val="50000"/>
                </a:srgbClr>
              </a:solidFill>
              <a:effectLst/>
              <a:uLnTx/>
              <a:uFillTx/>
              <a:latin typeface="SimHei" charset="-122"/>
              <a:ea typeface="SimHei" charset="-122"/>
              <a:cs typeface="SimHei" charset="-122"/>
            </a:endParaRPr>
          </a:p>
        </p:txBody>
      </p:sp>
      <p:cxnSp>
        <p:nvCxnSpPr>
          <p:cNvPr id="4" name="直线连接符 4"/>
          <p:cNvCxnSpPr/>
          <p:nvPr/>
        </p:nvCxnSpPr>
        <p:spPr>
          <a:xfrm>
            <a:off x="4771390" y="490155"/>
            <a:ext cx="25895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标题 1"/>
          <p:cNvSpPr txBox="1"/>
          <p:nvPr/>
        </p:nvSpPr>
        <p:spPr>
          <a:xfrm>
            <a:off x="463550" y="567690"/>
            <a:ext cx="7367270" cy="8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Some Basic </a:t>
            </a:r>
            <a:r>
              <a:rPr lang="en-US" altLang="zh-CN" sz="2400" b="1"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sym typeface="+mn-ea"/>
              </a:rPr>
              <a:t>Grayscale</a:t>
            </a:r>
            <a:r>
              <a:rPr kumimoji="0" lang="en-US" altLang="zh-CN" sz="2400" b="1" i="0" u="none" strike="noStrike" kern="1200" cap="none" spc="0" normalizeH="0" baseline="0" noProof="0" dirty="0">
                <a:ln>
                  <a:noFill/>
                </a:ln>
                <a:solidFill>
                  <a:prstClr val="black"/>
                </a:solidFill>
                <a:effectLst/>
                <a:uLnTx/>
                <a:uFillTx/>
                <a:latin typeface="Times New Roman" panose="02020503050405090304" charset="0"/>
                <a:ea typeface="宋体" panose="02010600030101010101" pitchFamily="2" charset="-122"/>
                <a:cs typeface="Times New Roman" panose="02020503050405090304" charset="0"/>
              </a:rPr>
              <a:t> Morphological Algorithms</a:t>
            </a:r>
          </a:p>
        </p:txBody>
      </p:sp>
      <p:pic>
        <p:nvPicPr>
          <p:cNvPr id="10" name="图片 9">
            <a:extLst>
              <a:ext uri="{FF2B5EF4-FFF2-40B4-BE49-F238E27FC236}">
                <a16:creationId xmlns:a16="http://schemas.microsoft.com/office/drawing/2014/main" id="{BA2AF45D-DD0B-499E-84B6-AEE4B950A825}"/>
              </a:ext>
            </a:extLst>
          </p:cNvPr>
          <p:cNvPicPr>
            <a:picLocks noChangeAspect="1"/>
          </p:cNvPicPr>
          <p:nvPr/>
        </p:nvPicPr>
        <p:blipFill>
          <a:blip r:embed="rId4"/>
          <a:stretch>
            <a:fillRect/>
          </a:stretch>
        </p:blipFill>
        <p:spPr>
          <a:xfrm>
            <a:off x="3161347" y="2222500"/>
            <a:ext cx="2638425" cy="695325"/>
          </a:xfrm>
          <a:prstGeom prst="rect">
            <a:avLst/>
          </a:prstGeom>
        </p:spPr>
      </p:pic>
      <p:pic>
        <p:nvPicPr>
          <p:cNvPr id="12" name="图片 11">
            <a:extLst>
              <a:ext uri="{FF2B5EF4-FFF2-40B4-BE49-F238E27FC236}">
                <a16:creationId xmlns:a16="http://schemas.microsoft.com/office/drawing/2014/main" id="{84038FBE-FBDA-42B7-962D-D992F6CE1097}"/>
              </a:ext>
            </a:extLst>
          </p:cNvPr>
          <p:cNvPicPr>
            <a:picLocks noChangeAspect="1"/>
          </p:cNvPicPr>
          <p:nvPr/>
        </p:nvPicPr>
        <p:blipFill>
          <a:blip r:embed="rId5"/>
          <a:stretch>
            <a:fillRect/>
          </a:stretch>
        </p:blipFill>
        <p:spPr>
          <a:xfrm>
            <a:off x="3237546" y="3644899"/>
            <a:ext cx="2486025" cy="619125"/>
          </a:xfrm>
          <a:prstGeom prst="rect">
            <a:avLst/>
          </a:prstGeom>
        </p:spPr>
      </p:pic>
    </p:spTree>
    <p:extLst>
      <p:ext uri="{BB962C8B-B14F-4D97-AF65-F5344CB8AC3E}">
        <p14:creationId xmlns:p14="http://schemas.microsoft.com/office/powerpoint/2010/main" val="55784977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2093</TotalTime>
  <Words>3668</Words>
  <Application>Microsoft Office PowerPoint</Application>
  <PresentationFormat>全屏显示(4:3)</PresentationFormat>
  <Paragraphs>920</Paragraphs>
  <Slides>96</Slides>
  <Notes>95</Notes>
  <HiddenSlides>2</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96</vt:i4>
      </vt:variant>
    </vt:vector>
  </HeadingPairs>
  <TitlesOfParts>
    <vt:vector size="112" baseType="lpstr">
      <vt:lpstr>Times New Roman Regular</vt:lpstr>
      <vt:lpstr>等线</vt:lpstr>
      <vt:lpstr>SimHei</vt:lpstr>
      <vt:lpstr>华光标题宋_CNKI</vt:lpstr>
      <vt:lpstr>宋体</vt:lpstr>
      <vt:lpstr>微软雅黑</vt:lpstr>
      <vt:lpstr>Arial</vt:lpstr>
      <vt:lpstr>Calibri</vt:lpstr>
      <vt:lpstr>Calibri Light</vt:lpstr>
      <vt:lpstr>Cambria Math</vt:lpstr>
      <vt:lpstr>Source Sans Pro Black</vt:lpstr>
      <vt:lpstr>Times New Roman</vt:lpstr>
      <vt:lpstr>Times New Roman Bold</vt:lpstr>
      <vt:lpstr>Times New Roman Italic</vt:lpstr>
      <vt:lpstr>Wingdings</vt:lpstr>
      <vt:lpstr>Office 主题​​</vt:lpstr>
      <vt:lpstr>数字图像处理</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 Liu</dc:creator>
  <cp:lastModifiedBy>Yaoh Liu</cp:lastModifiedBy>
  <cp:revision>1388</cp:revision>
  <dcterms:created xsi:type="dcterms:W3CDTF">2021-05-06T04:16:05Z</dcterms:created>
  <dcterms:modified xsi:type="dcterms:W3CDTF">2025-04-17T02:52:07Z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